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1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0.xml" ContentType="application/vnd.openxmlformats-officedocument.presentationml.notesSlide+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2.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3.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3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32.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50"/>
  </p:notesMasterIdLst>
  <p:handoutMasterIdLst>
    <p:handoutMasterId r:id="rId51"/>
  </p:handoutMasterIdLst>
  <p:sldIdLst>
    <p:sldId id="289" r:id="rId2"/>
    <p:sldId id="457" r:id="rId3"/>
    <p:sldId id="630" r:id="rId4"/>
    <p:sldId id="642" r:id="rId5"/>
    <p:sldId id="453" r:id="rId6"/>
    <p:sldId id="257" r:id="rId7"/>
    <p:sldId id="448" r:id="rId8"/>
    <p:sldId id="451" r:id="rId9"/>
    <p:sldId id="424" r:id="rId10"/>
    <p:sldId id="450" r:id="rId11"/>
    <p:sldId id="444" r:id="rId12"/>
    <p:sldId id="347" r:id="rId13"/>
    <p:sldId id="427" r:id="rId14"/>
    <p:sldId id="454" r:id="rId15"/>
    <p:sldId id="455" r:id="rId16"/>
    <p:sldId id="446" r:id="rId17"/>
    <p:sldId id="447" r:id="rId18"/>
    <p:sldId id="341" r:id="rId19"/>
    <p:sldId id="429" r:id="rId20"/>
    <p:sldId id="433" r:id="rId21"/>
    <p:sldId id="434" r:id="rId22"/>
    <p:sldId id="435" r:id="rId23"/>
    <p:sldId id="436" r:id="rId24"/>
    <p:sldId id="439" r:id="rId25"/>
    <p:sldId id="437" r:id="rId26"/>
    <p:sldId id="441" r:id="rId27"/>
    <p:sldId id="456" r:id="rId28"/>
    <p:sldId id="442" r:id="rId29"/>
    <p:sldId id="443" r:id="rId30"/>
    <p:sldId id="426" r:id="rId31"/>
    <p:sldId id="312" r:id="rId32"/>
    <p:sldId id="330" r:id="rId33"/>
    <p:sldId id="343" r:id="rId34"/>
    <p:sldId id="331" r:id="rId35"/>
    <p:sldId id="344" r:id="rId36"/>
    <p:sldId id="345" r:id="rId37"/>
    <p:sldId id="346" r:id="rId38"/>
    <p:sldId id="428" r:id="rId39"/>
    <p:sldId id="356" r:id="rId40"/>
    <p:sldId id="290" r:id="rId41"/>
    <p:sldId id="357" r:id="rId42"/>
    <p:sldId id="407" r:id="rId43"/>
    <p:sldId id="421" r:id="rId44"/>
    <p:sldId id="383" r:id="rId45"/>
    <p:sldId id="413" r:id="rId46"/>
    <p:sldId id="307" r:id="rId47"/>
    <p:sldId id="440" r:id="rId48"/>
    <p:sldId id="445" r:id="rId49"/>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4216" autoAdjust="0"/>
  </p:normalViewPr>
  <p:slideViewPr>
    <p:cSldViewPr>
      <p:cViewPr varScale="1">
        <p:scale>
          <a:sx n="104" d="100"/>
          <a:sy n="104" d="100"/>
        </p:scale>
        <p:origin x="138" y="13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883"/>
    </p:cViewPr>
  </p:sorterViewPr>
  <p:notesViewPr>
    <p:cSldViewPr>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wmf"/><Relationship Id="rId1" Type="http://schemas.openxmlformats.org/officeDocument/2006/relationships/image" Target="../media/image1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en-US"/>
          </a:p>
        </p:txBody>
      </p:sp>
      <p:sp>
        <p:nvSpPr>
          <p:cNvPr id="22733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fld id="{BBD0B2DE-0670-4D0F-802C-1E1C91BDD28A}" type="datetimeFigureOut">
              <a:rPr lang="en-US"/>
              <a:pPr/>
              <a:t>4/14/2022</a:t>
            </a:fld>
            <a:endParaRPr lang="en-US"/>
          </a:p>
        </p:txBody>
      </p:sp>
      <p:sp>
        <p:nvSpPr>
          <p:cNvPr id="227332" name="Rectangle 4"/>
          <p:cNvSpPr>
            <a:spLocks noGrp="1" noChangeArrowheads="1"/>
          </p:cNvSpPr>
          <p:nvPr>
            <p:ph type="ftr" sz="quarter" idx="2"/>
          </p:nvPr>
        </p:nvSpPr>
        <p:spPr bwMode="auto">
          <a:xfrm>
            <a:off x="0" y="9120188"/>
            <a:ext cx="48006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r>
              <a:rPr lang="en-US" dirty="0"/>
              <a:t>CEE 4540: Sustainable Municipal Drinking Water Treatment</a:t>
            </a:r>
          </a:p>
          <a:p>
            <a:r>
              <a:rPr lang="en-US" dirty="0"/>
              <a:t>Monroe Weber-Shirk</a:t>
            </a:r>
          </a:p>
        </p:txBody>
      </p:sp>
      <p:sp>
        <p:nvSpPr>
          <p:cNvPr id="22733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F860ABFF-2BB0-44A5-9D99-0E0C77A36522}" type="slidenum">
              <a:rPr lang="en-US"/>
              <a:pPr/>
              <a:t>‹#›</a:t>
            </a:fld>
            <a:endParaRPr lang="en-US"/>
          </a:p>
        </p:txBody>
      </p:sp>
    </p:spTree>
    <p:extLst>
      <p:ext uri="{BB962C8B-B14F-4D97-AF65-F5344CB8AC3E}">
        <p14:creationId xmlns:p14="http://schemas.microsoft.com/office/powerpoint/2010/main" val="145608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defTabSz="966788" eaLnBrk="1" hangingPunct="1">
              <a:defRPr sz="1300">
                <a:latin typeface="Arial" pitchFamily="34"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eaLnBrk="1" hangingPunct="1">
              <a:defRPr sz="1300">
                <a:latin typeface="Arial" pitchFamily="34" charset="0"/>
              </a:defRPr>
            </a:lvl1pPr>
          </a:lstStyle>
          <a:p>
            <a:endParaRPr lang="en-US"/>
          </a:p>
        </p:txBody>
      </p:sp>
      <p:sp>
        <p:nvSpPr>
          <p:cNvPr id="6758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defTabSz="966788" eaLnBrk="1" hangingPunct="1">
              <a:defRPr sz="1300">
                <a:latin typeface="Arial" pitchFamily="34"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eaLnBrk="1" hangingPunct="1">
              <a:defRPr sz="1300">
                <a:latin typeface="Arial" pitchFamily="34" charset="0"/>
              </a:defRPr>
            </a:lvl1pPr>
          </a:lstStyle>
          <a:p>
            <a:fld id="{10DE02E4-A158-45AA-B5D0-F76AD53DDB06}" type="slidenum">
              <a:rPr lang="en-US"/>
              <a:pPr/>
              <a:t>‹#›</a:t>
            </a:fld>
            <a:endParaRPr lang="en-US"/>
          </a:p>
        </p:txBody>
      </p:sp>
    </p:spTree>
    <p:extLst>
      <p:ext uri="{BB962C8B-B14F-4D97-AF65-F5344CB8AC3E}">
        <p14:creationId xmlns:p14="http://schemas.microsoft.com/office/powerpoint/2010/main" val="3979744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p:txBody>
          <a:bodyPr/>
          <a:lstStyle/>
          <a:p>
            <a:fld id="{A3DD5BEF-DC80-4C54-98BE-C73DA6024D9F}" type="slidenum">
              <a:rPr lang="en-US"/>
              <a:pPr/>
              <a:t>1</a:t>
            </a:fld>
            <a:endParaRPr lang="en-US"/>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p:txBody>
          <a:bodyPr/>
          <a:lstStyle/>
          <a:p>
            <a:pPr eaLnBrk="1" hangingPunct="1"/>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Fluid</a:t>
            </a:r>
            <a:r>
              <a:rPr lang="en-US" baseline="0" dirty="0"/>
              <a:t> goes from high piezometric head to low piezometric head (for ports exiting normal to the flow)</a:t>
            </a:r>
          </a:p>
          <a:p>
            <a:r>
              <a:rPr lang="en-US" baseline="0" dirty="0"/>
              <a:t>Draw piezometers on </a:t>
            </a:r>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16</a:t>
            </a:fld>
            <a:endParaRPr lang="en-US"/>
          </a:p>
        </p:txBody>
      </p:sp>
    </p:spTree>
    <p:extLst>
      <p:ext uri="{BB962C8B-B14F-4D97-AF65-F5344CB8AC3E}">
        <p14:creationId xmlns:p14="http://schemas.microsoft.com/office/powerpoint/2010/main" val="1856760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Fluid</a:t>
            </a:r>
            <a:r>
              <a:rPr lang="en-US" baseline="0" dirty="0"/>
              <a:t> goes from high piezometric head to low piezometric head (for ports exiting normal to the flow)</a:t>
            </a:r>
          </a:p>
          <a:p>
            <a:r>
              <a:rPr lang="en-US" baseline="0" dirty="0"/>
              <a:t>Draw piezometers on </a:t>
            </a:r>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17</a:t>
            </a:fld>
            <a:endParaRPr lang="en-US"/>
          </a:p>
        </p:txBody>
      </p:sp>
    </p:spTree>
    <p:extLst>
      <p:ext uri="{BB962C8B-B14F-4D97-AF65-F5344CB8AC3E}">
        <p14:creationId xmlns:p14="http://schemas.microsoft.com/office/powerpoint/2010/main" val="2791203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457200" y="720725"/>
            <a:ext cx="6400800" cy="3600450"/>
          </a:xfrm>
          <a:ln/>
        </p:spPr>
      </p:sp>
      <p:sp>
        <p:nvSpPr>
          <p:cNvPr id="155651" name="Rectangle 3"/>
          <p:cNvSpPr>
            <a:spLocks noGrp="1" noChangeArrowheads="1"/>
          </p:cNvSpPr>
          <p:nvPr>
            <p:ph type="body" idx="1"/>
          </p:nvPr>
        </p:nvSpPr>
        <p:spPr/>
        <p:txBody>
          <a:bodyPr/>
          <a:lstStyle/>
          <a:p>
            <a:r>
              <a:rPr lang="en-US" dirty="0"/>
              <a:t>Draw manifold in lake picture</a:t>
            </a:r>
          </a:p>
          <a:p>
            <a:r>
              <a:rPr lang="en-US" dirty="0"/>
              <a:t>Define </a:t>
            </a:r>
            <a:r>
              <a:rPr lang="en-US" dirty="0" err="1"/>
              <a:t>Pi.Q</a:t>
            </a:r>
            <a:r>
              <a:rPr lang="en-US" dirty="0"/>
              <a:t>= Qp1/</a:t>
            </a:r>
            <a:r>
              <a:rPr lang="en-US" dirty="0" err="1"/>
              <a:t>Qpn</a:t>
            </a:r>
            <a:endParaRPr lang="en-US" dirty="0"/>
          </a:p>
          <a:p>
            <a:r>
              <a:rPr lang="en-US" dirty="0"/>
              <a:t>Define H average (=vjet^2/2g) and </a:t>
            </a:r>
            <a:r>
              <a:rPr lang="en-US" dirty="0">
                <a:latin typeface="Symbol" panose="05050102010706020507" pitchFamily="18" charset="2"/>
              </a:rPr>
              <a:t>D</a:t>
            </a:r>
            <a:r>
              <a:rPr lang="en-US" dirty="0"/>
              <a:t>H (vpipe^2/2g) showing manometers</a:t>
            </a:r>
          </a:p>
          <a:p>
            <a:r>
              <a:rPr lang="en-US" dirty="0"/>
              <a:t>Note that shape of inlet (pitot tube) matters</a:t>
            </a:r>
          </a:p>
          <a:p>
            <a:r>
              <a:rPr lang="en-US" dirty="0">
                <a:latin typeface="Symbol" panose="05050102010706020507" pitchFamily="18" charset="2"/>
              </a:rPr>
              <a:t>D</a:t>
            </a:r>
            <a:r>
              <a:rPr lang="en-US" dirty="0"/>
              <a:t>H proportional to 1/A^2 (from orifice </a:t>
            </a:r>
            <a:r>
              <a:rPr lang="en-US" dirty="0" err="1"/>
              <a:t>eq</a:t>
            </a:r>
            <a:r>
              <a:rPr lang="en-US" dirty="0"/>
              <a:t>)</a:t>
            </a:r>
          </a:p>
          <a:p>
            <a:r>
              <a:rPr lang="en-US" dirty="0"/>
              <a:t>How do you get </a:t>
            </a:r>
            <a:r>
              <a:rPr lang="en-US" dirty="0" err="1"/>
              <a:t>Pi.Q</a:t>
            </a:r>
            <a:r>
              <a:rPr lang="en-US" dirty="0"/>
              <a:t> = 1?</a:t>
            </a:r>
          </a:p>
          <a:p>
            <a:r>
              <a:rPr lang="en-US" dirty="0"/>
              <a:t>H average &gt; </a:t>
            </a:r>
            <a:r>
              <a:rPr lang="en-US" dirty="0">
                <a:latin typeface="Symbol" panose="05050102010706020507" pitchFamily="18" charset="2"/>
              </a:rPr>
              <a:t>D</a:t>
            </a:r>
            <a:r>
              <a:rPr lang="en-US" dirty="0"/>
              <a:t>H</a:t>
            </a:r>
          </a:p>
          <a:p>
            <a:r>
              <a:rPr lang="en-US" dirty="0" err="1"/>
              <a:t>Ajet</a:t>
            </a:r>
            <a:r>
              <a:rPr lang="en-US" dirty="0"/>
              <a:t>&lt;</a:t>
            </a:r>
            <a:r>
              <a:rPr lang="en-US" dirty="0" err="1"/>
              <a:t>Apipe</a:t>
            </a:r>
            <a:endParaRPr lang="en-US" dirty="0"/>
          </a:p>
          <a:p>
            <a:endParaRPr lang="en-US" dirty="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Piezometric head INCREASES in the direction of flow!!!! KE is being converted into PE</a:t>
            </a:r>
          </a:p>
          <a:p>
            <a:r>
              <a:rPr lang="en-US" dirty="0"/>
              <a:t>Last Port has the highest flow!</a:t>
            </a:r>
          </a:p>
        </p:txBody>
      </p:sp>
      <p:sp>
        <p:nvSpPr>
          <p:cNvPr id="4" name="Slide Number Placeholder 3"/>
          <p:cNvSpPr>
            <a:spLocks noGrp="1"/>
          </p:cNvSpPr>
          <p:nvPr>
            <p:ph type="sldNum" sz="quarter" idx="5"/>
          </p:nvPr>
        </p:nvSpPr>
        <p:spPr/>
        <p:txBody>
          <a:bodyPr/>
          <a:lstStyle/>
          <a:p>
            <a:fld id="{10DE02E4-A158-45AA-B5D0-F76AD53DDB06}" type="slidenum">
              <a:rPr lang="en-US" smtClean="0"/>
              <a:pPr/>
              <a:t>19</a:t>
            </a:fld>
            <a:endParaRPr lang="en-US"/>
          </a:p>
        </p:txBody>
      </p:sp>
    </p:spTree>
    <p:extLst>
      <p:ext uri="{BB962C8B-B14F-4D97-AF65-F5344CB8AC3E}">
        <p14:creationId xmlns:p14="http://schemas.microsoft.com/office/powerpoint/2010/main" val="3071745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457200" y="720725"/>
            <a:ext cx="6400800" cy="3600450"/>
          </a:xfrm>
          <a:ln/>
        </p:spPr>
      </p:sp>
      <p:sp>
        <p:nvSpPr>
          <p:cNvPr id="178179" name="Rectangle 3"/>
          <p:cNvSpPr>
            <a:spLocks noGrp="1" noChangeArrowheads="1"/>
          </p:cNvSpPr>
          <p:nvPr>
            <p:ph type="body" idx="1"/>
          </p:nvPr>
        </p:nvSpPr>
        <p:spPr/>
        <p:txBody>
          <a:bodyPr/>
          <a:lstStyle/>
          <a:p>
            <a:r>
              <a:rPr lang="en-US" dirty="0">
                <a:latin typeface="Arial" pitchFamily="34" charset="0"/>
              </a:rPr>
              <a:t>Change in piezometric head is the same for both routes!</a:t>
            </a:r>
          </a:p>
          <a:p>
            <a:r>
              <a:rPr lang="en-US" dirty="0">
                <a:latin typeface="Arial" pitchFamily="34" charset="0"/>
              </a:rPr>
              <a:t>The</a:t>
            </a:r>
            <a:r>
              <a:rPr lang="en-US" baseline="0" dirty="0">
                <a:latin typeface="Arial" pitchFamily="34" charset="0"/>
              </a:rPr>
              <a:t> loss coefficient is different and that means that the flows will be different too.</a:t>
            </a:r>
          </a:p>
          <a:p>
            <a:endParaRPr lang="en-US" baseline="0" dirty="0">
              <a:latin typeface="Arial" pitchFamily="34" charset="0"/>
            </a:endParaRPr>
          </a:p>
          <a:p>
            <a:r>
              <a:rPr lang="en-US" baseline="0" dirty="0">
                <a:latin typeface="Arial" pitchFamily="34" charset="0"/>
              </a:rPr>
              <a:t>This is missing the effect of pressure recovery</a:t>
            </a:r>
          </a:p>
          <a:p>
            <a:r>
              <a:rPr lang="en-US" baseline="0" dirty="0">
                <a:latin typeface="Arial" pitchFamily="34" charset="0"/>
              </a:rPr>
              <a:t>Need a method to specify </a:t>
            </a:r>
            <a:endParaRPr lang="en-US" dirty="0">
              <a:latin typeface="Arial" pitchFamily="34" charset="0"/>
            </a:endParaRPr>
          </a:p>
        </p:txBody>
      </p:sp>
    </p:spTree>
    <p:extLst>
      <p:ext uri="{BB962C8B-B14F-4D97-AF65-F5344CB8AC3E}">
        <p14:creationId xmlns:p14="http://schemas.microsoft.com/office/powerpoint/2010/main" val="350697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Suppose I</a:t>
            </a:r>
            <a:r>
              <a:rPr lang="en-US" baseline="0" dirty="0"/>
              <a:t> am wiling to use 5 cm of head loss in the orifices. And I want first over last to be 85%. How do I find the size of the pipe?</a:t>
            </a:r>
          </a:p>
          <a:p>
            <a:r>
              <a:rPr lang="en-US" baseline="0" dirty="0"/>
              <a:t>Use v=root(2gh) to get the constricted velocity in the port.</a:t>
            </a:r>
          </a:p>
          <a:p>
            <a:r>
              <a:rPr lang="en-US" baseline="0" dirty="0"/>
              <a:t>Then solve for manifold velocity</a:t>
            </a:r>
          </a:p>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25</a:t>
            </a:fld>
            <a:endParaRPr lang="en-US"/>
          </a:p>
        </p:txBody>
      </p:sp>
    </p:spTree>
    <p:extLst>
      <p:ext uri="{BB962C8B-B14F-4D97-AF65-F5344CB8AC3E}">
        <p14:creationId xmlns:p14="http://schemas.microsoft.com/office/powerpoint/2010/main" val="2935742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28</a:t>
            </a:fld>
            <a:endParaRPr lang="en-US"/>
          </a:p>
        </p:txBody>
      </p:sp>
    </p:spTree>
    <p:extLst>
      <p:ext uri="{BB962C8B-B14F-4D97-AF65-F5344CB8AC3E}">
        <p14:creationId xmlns:p14="http://schemas.microsoft.com/office/powerpoint/2010/main" val="24328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will cover this in manifold hydraulics if we have time. Which resistance is good</a:t>
            </a:r>
            <a:r>
              <a:rPr lang="en-US" baseline="0" dirty="0"/>
              <a:t> and improves flow distribution? Which resistance makes flow distribution poor?</a:t>
            </a:r>
          </a:p>
          <a:p>
            <a:r>
              <a:rPr lang="en-US" baseline="0" dirty="0"/>
              <a:t>Improve by increasing losses in diffusers and in orifices</a:t>
            </a:r>
          </a:p>
        </p:txBody>
      </p:sp>
      <p:sp>
        <p:nvSpPr>
          <p:cNvPr id="4" name="Slide Number Placeholder 3"/>
          <p:cNvSpPr>
            <a:spLocks noGrp="1"/>
          </p:cNvSpPr>
          <p:nvPr>
            <p:ph type="sldNum" sz="quarter" idx="10"/>
          </p:nvPr>
        </p:nvSpPr>
        <p:spPr/>
        <p:txBody>
          <a:bodyPr/>
          <a:lstStyle/>
          <a:p>
            <a:fld id="{4680736C-C557-4F27-A92F-FA435A243315}" type="slidenum">
              <a:rPr lang="en-US" smtClean="0"/>
              <a:pPr/>
              <a:t>30</a:t>
            </a:fld>
            <a:endParaRPr lang="en-US"/>
          </a:p>
        </p:txBody>
      </p:sp>
    </p:spTree>
    <p:extLst>
      <p:ext uri="{BB962C8B-B14F-4D97-AF65-F5344CB8AC3E}">
        <p14:creationId xmlns:p14="http://schemas.microsoft.com/office/powerpoint/2010/main" val="489702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p:txBody>
          <a:bodyPr/>
          <a:lstStyle/>
          <a:p>
            <a:fld id="{47F0722F-79D8-4F86-BDC1-BE4575D585B9}" type="slidenum">
              <a:rPr lang="en-US"/>
              <a:pPr/>
              <a:t>31</a:t>
            </a:fld>
            <a:endParaRPr lang="en-US"/>
          </a:p>
        </p:txBody>
      </p:sp>
      <p:sp>
        <p:nvSpPr>
          <p:cNvPr id="107523" name="Rectangle 2"/>
          <p:cNvSpPr>
            <a:spLocks noGrp="1" noRot="1" noChangeAspect="1" noChangeArrowheads="1" noTextEdit="1"/>
          </p:cNvSpPr>
          <p:nvPr>
            <p:ph type="sldImg"/>
          </p:nvPr>
        </p:nvSpPr>
        <p:spPr>
          <a:xfrm>
            <a:off x="457200" y="720725"/>
            <a:ext cx="6400800" cy="3600450"/>
          </a:xfrm>
          <a:ln/>
        </p:spPr>
      </p:sp>
      <p:sp>
        <p:nvSpPr>
          <p:cNvPr id="107524" name="Rectangle 3"/>
          <p:cNvSpPr>
            <a:spLocks noGrp="1" noChangeArrowheads="1"/>
          </p:cNvSpPr>
          <p:nvPr>
            <p:ph type="body" idx="1"/>
          </p:nvPr>
        </p:nvSpPr>
        <p:spPr/>
        <p:txBody>
          <a:bodyPr/>
          <a:lstStyle/>
          <a:p>
            <a:pPr eaLnBrk="1" hangingPunct="1"/>
            <a:endParaRPr lang="en-US">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p:txBody>
          <a:bodyPr/>
          <a:lstStyle/>
          <a:p>
            <a:fld id="{F1F83EDA-C18F-4EA6-A8B9-7AF4725974A8}" type="slidenum">
              <a:rPr lang="en-US"/>
              <a:pPr/>
              <a:t>32</a:t>
            </a:fld>
            <a:endParaRPr lang="en-US"/>
          </a:p>
        </p:txBody>
      </p:sp>
      <p:sp>
        <p:nvSpPr>
          <p:cNvPr id="125955" name="Rectangle 2"/>
          <p:cNvSpPr>
            <a:spLocks noGrp="1" noRot="1" noChangeAspect="1" noChangeArrowheads="1" noTextEdit="1"/>
          </p:cNvSpPr>
          <p:nvPr>
            <p:ph type="sldImg"/>
          </p:nvPr>
        </p:nvSpPr>
        <p:spPr>
          <a:xfrm>
            <a:off x="457200" y="720725"/>
            <a:ext cx="6400800" cy="3600450"/>
          </a:xfrm>
          <a:ln/>
        </p:spPr>
      </p:sp>
      <p:sp>
        <p:nvSpPr>
          <p:cNvPr id="125956" name="Rectangle 3"/>
          <p:cNvSpPr>
            <a:spLocks noGrp="1" noChangeArrowheads="1"/>
          </p:cNvSpPr>
          <p:nvPr>
            <p:ph type="body" idx="1"/>
          </p:nvPr>
        </p:nvSpPr>
        <p:spPr/>
        <p:txBody>
          <a:bodyPr/>
          <a:lstStyle/>
          <a:p>
            <a:pPr eaLnBrk="1" hangingPunct="1"/>
            <a:r>
              <a:rPr lang="en-US" dirty="0">
                <a:latin typeface="Arial" pitchFamily="34" charset="0"/>
              </a:rPr>
              <a:t>Which port has the highest flow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457200" y="720725"/>
            <a:ext cx="6400800" cy="3600450"/>
          </a:xfrm>
          <a:ln/>
        </p:spPr>
      </p:sp>
      <p:sp>
        <p:nvSpPr>
          <p:cNvPr id="159747"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p:txBody>
          <a:bodyPr/>
          <a:lstStyle/>
          <a:p>
            <a:fld id="{8FFEE931-A899-4DD8-8C07-868F6B5B8BF1}" type="slidenum">
              <a:rPr lang="en-US"/>
              <a:pPr/>
              <a:t>34</a:t>
            </a:fld>
            <a:endParaRPr lang="en-US"/>
          </a:p>
        </p:txBody>
      </p:sp>
      <p:sp>
        <p:nvSpPr>
          <p:cNvPr id="126979" name="Rectangle 2"/>
          <p:cNvSpPr>
            <a:spLocks noGrp="1" noRot="1" noChangeAspect="1" noChangeArrowheads="1" noTextEdit="1"/>
          </p:cNvSpPr>
          <p:nvPr>
            <p:ph type="sldImg"/>
          </p:nvPr>
        </p:nvSpPr>
        <p:spPr>
          <a:xfrm>
            <a:off x="457200" y="720725"/>
            <a:ext cx="6400800" cy="3600450"/>
          </a:xfrm>
          <a:ln/>
        </p:spPr>
      </p:sp>
      <p:sp>
        <p:nvSpPr>
          <p:cNvPr id="126980" name="Rectangle 3"/>
          <p:cNvSpPr>
            <a:spLocks noGrp="1" noChangeArrowheads="1"/>
          </p:cNvSpPr>
          <p:nvPr>
            <p:ph type="body" idx="1"/>
          </p:nvPr>
        </p:nvSpPr>
        <p:spPr/>
        <p:txBody>
          <a:bodyPr/>
          <a:lstStyle/>
          <a:p>
            <a:pPr eaLnBrk="1" hangingPunct="1"/>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457200" y="720725"/>
            <a:ext cx="6400800" cy="3600450"/>
          </a:xfrm>
          <a:ln/>
        </p:spPr>
      </p:sp>
      <p:sp>
        <p:nvSpPr>
          <p:cNvPr id="161795"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457200" y="720725"/>
            <a:ext cx="6400800" cy="3600450"/>
          </a:xfrm>
          <a:ln/>
        </p:spPr>
      </p:sp>
      <p:sp>
        <p:nvSpPr>
          <p:cNvPr id="167939"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457200" y="720725"/>
            <a:ext cx="6400800" cy="3600450"/>
          </a:xfrm>
          <a:ln/>
        </p:spPr>
      </p:sp>
      <p:sp>
        <p:nvSpPr>
          <p:cNvPr id="171011"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xfrm>
            <a:off x="457200" y="720725"/>
            <a:ext cx="6400800" cy="3600450"/>
          </a:xfrm>
          <a:ln/>
        </p:spPr>
      </p:sp>
      <p:sp>
        <p:nvSpPr>
          <p:cNvPr id="198659"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p>
            <a:fld id="{50F589A1-543E-41D3-BDAC-E3D367C761D3}" type="slidenum">
              <a:rPr lang="en-US"/>
              <a:pPr/>
              <a:t>40</a:t>
            </a:fld>
            <a:endParaRPr lang="en-US"/>
          </a:p>
        </p:txBody>
      </p:sp>
      <p:sp>
        <p:nvSpPr>
          <p:cNvPr id="71683" name="Rectangle 2"/>
          <p:cNvSpPr>
            <a:spLocks noGrp="1" noRot="1" noChangeAspect="1" noChangeArrowheads="1" noTextEdit="1"/>
          </p:cNvSpPr>
          <p:nvPr>
            <p:ph type="sldImg"/>
          </p:nvPr>
        </p:nvSpPr>
        <p:spPr>
          <a:xfrm>
            <a:off x="458788" y="720725"/>
            <a:ext cx="6400800" cy="3600450"/>
          </a:xfrm>
          <a:ln/>
        </p:spPr>
      </p:sp>
      <p:sp>
        <p:nvSpPr>
          <p:cNvPr id="71684" name="Rectangle 3"/>
          <p:cNvSpPr>
            <a:spLocks noGrp="1" noChangeArrowheads="1"/>
          </p:cNvSpPr>
          <p:nvPr>
            <p:ph type="body" idx="1"/>
          </p:nvPr>
        </p:nvSpPr>
        <p:spPr/>
        <p:txBody>
          <a:bodyPr/>
          <a:lstStyle/>
          <a:p>
            <a:pPr eaLnBrk="1" hangingPunct="1"/>
            <a:r>
              <a:rPr lang="en-US">
                <a:latin typeface="Arial" pitchFamily="34" charset="0"/>
              </a:rPr>
              <a:t>Water Treatment Plant Design 4</a:t>
            </a:r>
            <a:r>
              <a:rPr lang="en-US" baseline="30000">
                <a:latin typeface="Arial" pitchFamily="34" charset="0"/>
              </a:rPr>
              <a:t>th</a:t>
            </a:r>
            <a:r>
              <a:rPr lang="en-US">
                <a:latin typeface="Arial" pitchFamily="34" charset="0"/>
              </a:rPr>
              <a:t> edition page 7.28</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457200" y="720725"/>
            <a:ext cx="6400800" cy="3600450"/>
          </a:xfrm>
          <a:ln/>
        </p:spPr>
      </p:sp>
      <p:sp>
        <p:nvSpPr>
          <p:cNvPr id="200707"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I take the last question as a real question. Do we actually need launders?</a:t>
            </a:r>
            <a:r>
              <a:rPr lang="en-US" baseline="0" dirty="0"/>
              <a:t> Would it be better to lay a perforated cloth on top of the plate settlers to help get uniform flow distribution between plates and then use a simple orifice in the channel wall to create 5 cm of head loss to force flow between bays to be equal?</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p:txBody>
          <a:bodyPr/>
          <a:lstStyle/>
          <a:p>
            <a:fld id="{3F202D59-ADC5-469C-8171-63FFB64F1388}" type="slidenum">
              <a:rPr lang="en-US"/>
              <a:pPr/>
              <a:t>6</a:t>
            </a:fld>
            <a:endParaRPr lang="en-US"/>
          </a:p>
        </p:txBody>
      </p:sp>
      <p:sp>
        <p:nvSpPr>
          <p:cNvPr id="69635" name="Rectangle 2"/>
          <p:cNvSpPr>
            <a:spLocks noGrp="1" noRot="1" noChangeAspect="1" noChangeArrowheads="1" noTextEdit="1"/>
          </p:cNvSpPr>
          <p:nvPr>
            <p:ph type="sldImg"/>
          </p:nvPr>
        </p:nvSpPr>
        <p:spPr>
          <a:xfrm>
            <a:off x="458788" y="720725"/>
            <a:ext cx="6400800" cy="3600450"/>
          </a:xfrm>
          <a:ln/>
        </p:spPr>
      </p:sp>
      <p:sp>
        <p:nvSpPr>
          <p:cNvPr id="69636" name="Rectangle 3"/>
          <p:cNvSpPr>
            <a:spLocks noGrp="1" noChangeArrowheads="1"/>
          </p:cNvSpPr>
          <p:nvPr>
            <p:ph type="body" idx="1"/>
          </p:nvPr>
        </p:nvSpPr>
        <p:spPr/>
        <p:txBody>
          <a:bodyPr/>
          <a:lstStyle/>
          <a:p>
            <a:pPr eaLnBrk="1" hangingPunct="1"/>
            <a:r>
              <a:rPr lang="en-US" dirty="0">
                <a:latin typeface="Arial" pitchFamily="34" charset="0"/>
              </a:rPr>
              <a:t>We</a:t>
            </a:r>
            <a:r>
              <a:rPr lang="en-US" baseline="0" dirty="0">
                <a:latin typeface="Arial" pitchFamily="34" charset="0"/>
              </a:rPr>
              <a:t> currently use flow restrictions in the effluent launder to divide the flow between the clarifier bays.</a:t>
            </a:r>
            <a:endParaRPr lang="en-US" dirty="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98570-184F-4B60-A329-70D36A311122}" type="slidenum">
              <a:rPr lang="es-HN"/>
              <a:pPr/>
              <a:t>45</a:t>
            </a:fld>
            <a:endParaRPr lang="es-HN"/>
          </a:p>
        </p:txBody>
      </p:sp>
      <p:sp>
        <p:nvSpPr>
          <p:cNvPr id="71682" name="Rectangle 2"/>
          <p:cNvSpPr>
            <a:spLocks noGrp="1" noRot="1" noChangeAspect="1" noChangeArrowheads="1" noTextEdit="1"/>
          </p:cNvSpPr>
          <p:nvPr>
            <p:ph type="sldImg"/>
          </p:nvPr>
        </p:nvSpPr>
        <p:spPr>
          <a:xfrm>
            <a:off x="457200" y="720725"/>
            <a:ext cx="6400800" cy="3600450"/>
          </a:xfrm>
          <a:ln/>
        </p:spPr>
      </p:sp>
      <p:sp>
        <p:nvSpPr>
          <p:cNvPr id="71683" name="Rectangle 3"/>
          <p:cNvSpPr>
            <a:spLocks noGrp="1" noChangeArrowheads="1"/>
          </p:cNvSpPr>
          <p:nvPr>
            <p:ph type="body" idx="1"/>
          </p:nvPr>
        </p:nvSpPr>
        <p:spPr/>
        <p:txBody>
          <a:bodyPr/>
          <a:lstStyle/>
          <a:p>
            <a:endParaRPr lang="en-US" noProof="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457200" y="720725"/>
            <a:ext cx="6400800" cy="3600450"/>
          </a:xfrm>
          <a:ln/>
        </p:spPr>
      </p:sp>
      <p:sp>
        <p:nvSpPr>
          <p:cNvPr id="73731" name="Notes Placeholder 2"/>
          <p:cNvSpPr>
            <a:spLocks noGrp="1"/>
          </p:cNvSpPr>
          <p:nvPr>
            <p:ph type="body" idx="1"/>
          </p:nvPr>
        </p:nvSpPr>
        <p:spPr/>
        <p:txBody>
          <a:bodyPr/>
          <a:lstStyle/>
          <a:p>
            <a:pPr eaLnBrk="1" hangingPunct="1"/>
            <a:endParaRPr lang="en-US">
              <a:latin typeface="Arial" pitchFamily="34" charset="0"/>
            </a:endParaRPr>
          </a:p>
        </p:txBody>
      </p:sp>
      <p:sp>
        <p:nvSpPr>
          <p:cNvPr id="73732" name="Slide Number Placeholder 3"/>
          <p:cNvSpPr>
            <a:spLocks noGrp="1"/>
          </p:cNvSpPr>
          <p:nvPr>
            <p:ph type="sldNum" sz="quarter" idx="5"/>
          </p:nvPr>
        </p:nvSpPr>
        <p:spPr/>
        <p:txBody>
          <a:bodyPr/>
          <a:lstStyle/>
          <a:p>
            <a:fld id="{EF21FEBD-8E1E-436C-9916-201FF36329D6}" type="slidenum">
              <a:rPr lang="en-US"/>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Fluid</a:t>
            </a:r>
            <a:r>
              <a:rPr lang="en-US" baseline="0" dirty="0"/>
              <a:t> goes from high piezometric head to low piezometric head (for ports exiting normal to the flow)</a:t>
            </a:r>
          </a:p>
          <a:p>
            <a:r>
              <a:rPr lang="en-US" baseline="0" dirty="0"/>
              <a:t>Draw piezometers on </a:t>
            </a:r>
          </a:p>
          <a:p>
            <a:endParaRPr lang="en-US" baseline="0" dirty="0"/>
          </a:p>
          <a:p>
            <a:r>
              <a:rPr lang="en-US" baseline="0" dirty="0"/>
              <a:t>H is set by the flow into the elevated tank and the head loss through orifices</a:t>
            </a:r>
          </a:p>
          <a:p>
            <a:r>
              <a:rPr lang="en-US" baseline="0" dirty="0"/>
              <a:t>Change in piezometric head </a:t>
            </a:r>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47</a:t>
            </a:fld>
            <a:endParaRPr lang="en-US"/>
          </a:p>
        </p:txBody>
      </p:sp>
    </p:spTree>
    <p:extLst>
      <p:ext uri="{BB962C8B-B14F-4D97-AF65-F5344CB8AC3E}">
        <p14:creationId xmlns:p14="http://schemas.microsoft.com/office/powerpoint/2010/main" val="288486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E02E4-A158-45AA-B5D0-F76AD53DDB06}" type="slidenum">
              <a:rPr lang="en-US" smtClean="0"/>
              <a:pPr/>
              <a:t>7</a:t>
            </a:fld>
            <a:endParaRPr lang="en-US"/>
          </a:p>
        </p:txBody>
      </p:sp>
    </p:spTree>
    <p:extLst>
      <p:ext uri="{BB962C8B-B14F-4D97-AF65-F5344CB8AC3E}">
        <p14:creationId xmlns:p14="http://schemas.microsoft.com/office/powerpoint/2010/main" val="36949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Very little loss in inlet (can’t break flocs) or in plate settlers!</a:t>
            </a:r>
          </a:p>
          <a:p>
            <a:endParaRPr lang="en-US" dirty="0"/>
          </a:p>
        </p:txBody>
      </p:sp>
      <p:sp>
        <p:nvSpPr>
          <p:cNvPr id="4" name="Slide Number Placeholder 3"/>
          <p:cNvSpPr>
            <a:spLocks noGrp="1"/>
          </p:cNvSpPr>
          <p:nvPr>
            <p:ph type="sldNum" sz="quarter" idx="5"/>
          </p:nvPr>
        </p:nvSpPr>
        <p:spPr/>
        <p:txBody>
          <a:bodyPr/>
          <a:lstStyle/>
          <a:p>
            <a:fld id="{10DE02E4-A158-45AA-B5D0-F76AD53DDB06}" type="slidenum">
              <a:rPr lang="en-US" smtClean="0"/>
              <a:pPr/>
              <a:t>8</a:t>
            </a:fld>
            <a:endParaRPr lang="en-US"/>
          </a:p>
        </p:txBody>
      </p:sp>
    </p:spTree>
    <p:extLst>
      <p:ext uri="{BB962C8B-B14F-4D97-AF65-F5344CB8AC3E}">
        <p14:creationId xmlns:p14="http://schemas.microsoft.com/office/powerpoint/2010/main" val="343003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#6</a:t>
            </a:r>
            <a:r>
              <a:rPr lang="en-US" baseline="0" dirty="0"/>
              <a:t> will have the highest flow rate if inlet channel has a constant cross sectional area.</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a:t>
            </a:fld>
            <a:endParaRPr lang="en-US"/>
          </a:p>
        </p:txBody>
      </p:sp>
    </p:spTree>
    <p:extLst>
      <p:ext uri="{BB962C8B-B14F-4D97-AF65-F5344CB8AC3E}">
        <p14:creationId xmlns:p14="http://schemas.microsoft.com/office/powerpoint/2010/main" val="4230946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E02E4-A158-45AA-B5D0-F76AD53DDB06}" type="slidenum">
              <a:rPr lang="en-US" smtClean="0"/>
              <a:pPr/>
              <a:t>10</a:t>
            </a:fld>
            <a:endParaRPr lang="en-US"/>
          </a:p>
        </p:txBody>
      </p:sp>
    </p:spTree>
    <p:extLst>
      <p:ext uri="{BB962C8B-B14F-4D97-AF65-F5344CB8AC3E}">
        <p14:creationId xmlns:p14="http://schemas.microsoft.com/office/powerpoint/2010/main" val="3940885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a:t>
            </a:fld>
            <a:endParaRPr lang="en-US"/>
          </a:p>
        </p:txBody>
      </p:sp>
    </p:spTree>
    <p:extLst>
      <p:ext uri="{BB962C8B-B14F-4D97-AF65-F5344CB8AC3E}">
        <p14:creationId xmlns:p14="http://schemas.microsoft.com/office/powerpoint/2010/main" val="86168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xfrm>
            <a:off x="457200" y="720725"/>
            <a:ext cx="6400800" cy="3600450"/>
          </a:xfrm>
          <a:ln/>
        </p:spPr>
      </p:sp>
      <p:sp>
        <p:nvSpPr>
          <p:cNvPr id="174083" name="Rectangle 3"/>
          <p:cNvSpPr>
            <a:spLocks noGrp="1" noChangeArrowheads="1"/>
          </p:cNvSpPr>
          <p:nvPr>
            <p:ph type="body" idx="1"/>
          </p:nvPr>
        </p:nvSpPr>
        <p:spPr/>
        <p:txBody>
          <a:bodyPr/>
          <a:lstStyle/>
          <a:p>
            <a:r>
              <a:rPr lang="en-US" dirty="0">
                <a:latin typeface="Arial" pitchFamily="34" charset="0"/>
              </a:rPr>
              <a:t>Vertical manifold or manifold at a slant?</a:t>
            </a:r>
          </a:p>
          <a:p>
            <a:r>
              <a:rPr lang="en-US" dirty="0">
                <a:latin typeface="Arial" pitchFamily="34" charset="0"/>
              </a:rPr>
              <a:t>Draw slanted pipe in a lake and discuss what causes water to flow in a pipe</a:t>
            </a:r>
          </a:p>
          <a:p>
            <a:r>
              <a:rPr lang="en-US" dirty="0">
                <a:latin typeface="Arial" pitchFamily="34" charset="0"/>
              </a:rPr>
              <a:t>Change in pressure or elevation</a:t>
            </a:r>
            <a:r>
              <a:rPr lang="en-US" baseline="0" dirty="0">
                <a:latin typeface="Arial" pitchFamily="34" charset="0"/>
              </a:rPr>
              <a:t> or energy</a:t>
            </a:r>
            <a:endParaRPr lang="en-US" dirty="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3BE58564-4548-4506-B77D-7A9A9D3EF4AE}"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6886623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84F730-3494-4F17-9EA5-07C3409827E2}" type="slidenum">
              <a:rPr lang="en-US" smtClean="0"/>
              <a:pPr>
                <a:defRPr/>
              </a:pPr>
              <a:t>‹#›</a:t>
            </a:fld>
            <a:endParaRPr lang="en-US"/>
          </a:p>
        </p:txBody>
      </p:sp>
    </p:spTree>
    <p:extLst>
      <p:ext uri="{BB962C8B-B14F-4D97-AF65-F5344CB8AC3E}">
        <p14:creationId xmlns:p14="http://schemas.microsoft.com/office/powerpoint/2010/main" val="16414440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A387809-0A2C-409A-8CD5-90A8B78A275E}" type="slidenum">
              <a:rPr lang="en-US" smtClean="0"/>
              <a:pPr>
                <a:defRPr/>
              </a:pPr>
              <a:t>‹#›</a:t>
            </a:fld>
            <a:endParaRPr lang="en-US"/>
          </a:p>
        </p:txBody>
      </p:sp>
    </p:spTree>
    <p:extLst>
      <p:ext uri="{BB962C8B-B14F-4D97-AF65-F5344CB8AC3E}">
        <p14:creationId xmlns:p14="http://schemas.microsoft.com/office/powerpoint/2010/main" val="3960495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F2BE2029-BF79-45BA-91D5-B89D8DED185E}" type="slidenum">
              <a:rPr lang="en-US" smtClean="0"/>
              <a:pPr>
                <a:defRPr/>
              </a:pPr>
              <a:t>‹#›</a:t>
            </a:fld>
            <a:endParaRPr lang="en-US"/>
          </a:p>
        </p:txBody>
      </p:sp>
    </p:spTree>
    <p:extLst>
      <p:ext uri="{BB962C8B-B14F-4D97-AF65-F5344CB8AC3E}">
        <p14:creationId xmlns:p14="http://schemas.microsoft.com/office/powerpoint/2010/main" val="15902773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7B073993-BB3A-4583-AEE0-50EB695B4FD1}" type="slidenum">
              <a:rPr lang="en-US" smtClean="0"/>
              <a:pPr>
                <a:defRPr/>
              </a:pPr>
              <a:t>‹#›</a:t>
            </a:fld>
            <a:endParaRPr lang="en-US"/>
          </a:p>
        </p:txBody>
      </p:sp>
    </p:spTree>
    <p:extLst>
      <p:ext uri="{BB962C8B-B14F-4D97-AF65-F5344CB8AC3E}">
        <p14:creationId xmlns:p14="http://schemas.microsoft.com/office/powerpoint/2010/main" val="14522694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AF0D4317-F2DA-4ABD-9F2A-FBB9A73465A1}" type="slidenum">
              <a:rPr lang="en-US" smtClean="0"/>
              <a:pPr>
                <a:defRPr/>
              </a:pPr>
              <a:t>‹#›</a:t>
            </a:fld>
            <a:endParaRPr lang="en-US"/>
          </a:p>
        </p:txBody>
      </p:sp>
    </p:spTree>
    <p:extLst>
      <p:ext uri="{BB962C8B-B14F-4D97-AF65-F5344CB8AC3E}">
        <p14:creationId xmlns:p14="http://schemas.microsoft.com/office/powerpoint/2010/main" val="24906299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4306FF9F-B9FA-4CF7-9FCA-B39311401E6A}"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9211665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xml"/><Relationship Id="rId7" Type="http://schemas.openxmlformats.org/officeDocument/2006/relationships/notesSlide" Target="../notesSlides/notesSlide9.xml"/><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28.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6.png"/><Relationship Id="rId5" Type="http://schemas.openxmlformats.org/officeDocument/2006/relationships/tags" Target="../tags/tag11.xml"/><Relationship Id="rId10" Type="http://schemas.openxmlformats.org/officeDocument/2006/relationships/image" Target="../media/image25.png"/><Relationship Id="rId4" Type="http://schemas.openxmlformats.org/officeDocument/2006/relationships/tags" Target="../tags/tag10.xml"/><Relationship Id="rId9" Type="http://schemas.openxmlformats.org/officeDocument/2006/relationships/image" Target="../media/image24.png"/><Relationship Id="rId1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5.xml"/><Relationship Id="rId7" Type="http://schemas.openxmlformats.org/officeDocument/2006/relationships/notesSlide" Target="../notesSlides/notesSlide11.xml"/><Relationship Id="rId12" Type="http://schemas.openxmlformats.org/officeDocument/2006/relationships/image" Target="../media/image34.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33.png"/><Relationship Id="rId5" Type="http://schemas.openxmlformats.org/officeDocument/2006/relationships/tags" Target="../tags/tag17.xml"/><Relationship Id="rId10" Type="http://schemas.openxmlformats.org/officeDocument/2006/relationships/image" Target="../media/image32.png"/><Relationship Id="rId4" Type="http://schemas.openxmlformats.org/officeDocument/2006/relationships/tags" Target="../tags/tag16.xml"/><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image" Target="../media/image30.png"/><Relationship Id="rId26" Type="http://schemas.openxmlformats.org/officeDocument/2006/relationships/image" Target="../media/image39.png"/><Relationship Id="rId3" Type="http://schemas.openxmlformats.org/officeDocument/2006/relationships/tags" Target="../tags/tag20.xml"/><Relationship Id="rId21" Type="http://schemas.openxmlformats.org/officeDocument/2006/relationships/image" Target="../media/image21.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35.png"/><Relationship Id="rId25" Type="http://schemas.openxmlformats.org/officeDocument/2006/relationships/image" Target="../media/image38.png"/><Relationship Id="rId2" Type="http://schemas.openxmlformats.org/officeDocument/2006/relationships/tags" Target="../tags/tag19.xml"/><Relationship Id="rId16" Type="http://schemas.openxmlformats.org/officeDocument/2006/relationships/notesSlide" Target="../notesSlides/notesSlide12.xml"/><Relationship Id="rId20" Type="http://schemas.openxmlformats.org/officeDocument/2006/relationships/image" Target="../media/image36.png"/><Relationship Id="rId29" Type="http://schemas.openxmlformats.org/officeDocument/2006/relationships/image" Target="../media/image40.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37.png"/><Relationship Id="rId5" Type="http://schemas.openxmlformats.org/officeDocument/2006/relationships/tags" Target="../tags/tag22.xml"/><Relationship Id="rId15" Type="http://schemas.openxmlformats.org/officeDocument/2006/relationships/slideLayout" Target="../slideLayouts/slideLayout2.xml"/><Relationship Id="rId23" Type="http://schemas.openxmlformats.org/officeDocument/2006/relationships/image" Target="../media/image19.png"/><Relationship Id="rId28" Type="http://schemas.openxmlformats.org/officeDocument/2006/relationships/image" Target="../media/image32.png"/><Relationship Id="rId10" Type="http://schemas.openxmlformats.org/officeDocument/2006/relationships/tags" Target="../tags/tag27.xml"/><Relationship Id="rId19" Type="http://schemas.openxmlformats.org/officeDocument/2006/relationships/image" Target="../media/image31.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18.png"/><Relationship Id="rId27"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18.png"/><Relationship Id="rId18" Type="http://schemas.openxmlformats.org/officeDocument/2006/relationships/image" Target="../media/image21.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41.png"/><Relationship Id="rId17" Type="http://schemas.openxmlformats.org/officeDocument/2006/relationships/image" Target="../media/image36.png"/><Relationship Id="rId2" Type="http://schemas.openxmlformats.org/officeDocument/2006/relationships/tags" Target="../tags/tag33.xml"/><Relationship Id="rId16" Type="http://schemas.openxmlformats.org/officeDocument/2006/relationships/image" Target="../media/image42.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notesSlide" Target="../notesSlides/notesSlide13.xml"/><Relationship Id="rId5" Type="http://schemas.openxmlformats.org/officeDocument/2006/relationships/tags" Target="../tags/tag36.xml"/><Relationship Id="rId15" Type="http://schemas.openxmlformats.org/officeDocument/2006/relationships/image" Target="../media/image37.png"/><Relationship Id="rId10" Type="http://schemas.openxmlformats.org/officeDocument/2006/relationships/slideLayout" Target="../slideLayouts/slideLayout2.xml"/><Relationship Id="rId19" Type="http://schemas.openxmlformats.org/officeDocument/2006/relationships/image" Target="../media/image40.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19.png"/><Relationship Id="rId17" Type="http://schemas.openxmlformats.org/officeDocument/2006/relationships/image" Target="../media/image44.png"/><Relationship Id="rId2" Type="http://schemas.openxmlformats.org/officeDocument/2006/relationships/tags" Target="../tags/tag42.xml"/><Relationship Id="rId16" Type="http://schemas.openxmlformats.org/officeDocument/2006/relationships/image" Target="../media/image43.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18.png"/><Relationship Id="rId5" Type="http://schemas.openxmlformats.org/officeDocument/2006/relationships/tags" Target="../tags/tag45.xml"/><Relationship Id="rId15" Type="http://schemas.openxmlformats.org/officeDocument/2006/relationships/image" Target="../media/image21.png"/><Relationship Id="rId10" Type="http://schemas.openxmlformats.org/officeDocument/2006/relationships/slideLayout" Target="../slideLayouts/slideLayout2.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7.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46.png"/><Relationship Id="rId2" Type="http://schemas.openxmlformats.org/officeDocument/2006/relationships/tags" Target="../tags/tag51.xml"/><Relationship Id="rId16" Type="http://schemas.openxmlformats.org/officeDocument/2006/relationships/image" Target="../media/image50.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45.png"/><Relationship Id="rId5" Type="http://schemas.openxmlformats.org/officeDocument/2006/relationships/tags" Target="../tags/tag54.xml"/><Relationship Id="rId15" Type="http://schemas.openxmlformats.org/officeDocument/2006/relationships/image" Target="../media/image49.png"/><Relationship Id="rId10" Type="http://schemas.openxmlformats.org/officeDocument/2006/relationships/image" Target="../media/image36.png"/><Relationship Id="rId4" Type="http://schemas.openxmlformats.org/officeDocument/2006/relationships/tags" Target="../tags/tag53.xml"/><Relationship Id="rId9" Type="http://schemas.openxmlformats.org/officeDocument/2006/relationships/notesSlide" Target="../notesSlides/notesSlide14.xml"/><Relationship Id="rId14"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tags" Target="../tags/tag59.xml"/><Relationship Id="rId7" Type="http://schemas.openxmlformats.org/officeDocument/2006/relationships/slideLayout" Target="../slideLayouts/slideLayout5.xml"/><Relationship Id="rId12" Type="http://schemas.openxmlformats.org/officeDocument/2006/relationships/image" Target="../media/image5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4.png"/><Relationship Id="rId5" Type="http://schemas.openxmlformats.org/officeDocument/2006/relationships/tags" Target="../tags/tag61.xml"/><Relationship Id="rId10" Type="http://schemas.openxmlformats.org/officeDocument/2006/relationships/image" Target="../media/image53.png"/><Relationship Id="rId4" Type="http://schemas.openxmlformats.org/officeDocument/2006/relationships/tags" Target="../tags/tag60.xml"/><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65.xml"/><Relationship Id="rId7" Type="http://schemas.openxmlformats.org/officeDocument/2006/relationships/image" Target="../media/image5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5.xml"/><Relationship Id="rId11" Type="http://schemas.openxmlformats.org/officeDocument/2006/relationships/image" Target="../media/image21.png"/><Relationship Id="rId5" Type="http://schemas.openxmlformats.org/officeDocument/2006/relationships/tags" Target="../tags/tag67.xml"/><Relationship Id="rId10" Type="http://schemas.openxmlformats.org/officeDocument/2006/relationships/image" Target="../media/image58.png"/><Relationship Id="rId4" Type="http://schemas.openxmlformats.org/officeDocument/2006/relationships/tags" Target="../tags/tag66.xml"/><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tags" Target="../tags/tag70.xml"/><Relationship Id="rId7" Type="http://schemas.openxmlformats.org/officeDocument/2006/relationships/slideLayout" Target="../slideLayouts/slideLayout5.xml"/><Relationship Id="rId12" Type="http://schemas.openxmlformats.org/officeDocument/2006/relationships/image" Target="../media/image6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60.png"/><Relationship Id="rId5" Type="http://schemas.openxmlformats.org/officeDocument/2006/relationships/tags" Target="../tags/tag72.xml"/><Relationship Id="rId10" Type="http://schemas.openxmlformats.org/officeDocument/2006/relationships/image" Target="../media/image57.png"/><Relationship Id="rId4" Type="http://schemas.openxmlformats.org/officeDocument/2006/relationships/tags" Target="../tags/tag71.xml"/><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76.xml"/><Relationship Id="rId7" Type="http://schemas.openxmlformats.org/officeDocument/2006/relationships/notesSlide" Target="../notesSlides/notesSlide15.xml"/><Relationship Id="rId12" Type="http://schemas.openxmlformats.org/officeDocument/2006/relationships/image" Target="../media/image4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78.xml"/><Relationship Id="rId10" Type="http://schemas.openxmlformats.org/officeDocument/2006/relationships/image" Target="../media/image64.png"/><Relationship Id="rId4" Type="http://schemas.openxmlformats.org/officeDocument/2006/relationships/tags" Target="../tags/tag77.xml"/><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png"/><Relationship Id="rId3" Type="http://schemas.openxmlformats.org/officeDocument/2006/relationships/tags" Target="../tags/tag82.xml"/><Relationship Id="rId7" Type="http://schemas.openxmlformats.org/officeDocument/2006/relationships/notesSlide" Target="../notesSlides/notesSlide16.xml"/><Relationship Id="rId12" Type="http://schemas.openxmlformats.org/officeDocument/2006/relationships/image" Target="../media/image7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2.xml"/><Relationship Id="rId11" Type="http://schemas.openxmlformats.org/officeDocument/2006/relationships/image" Target="../media/image72.png"/><Relationship Id="rId5" Type="http://schemas.openxmlformats.org/officeDocument/2006/relationships/tags" Target="../tags/tag84.xml"/><Relationship Id="rId15" Type="http://schemas.openxmlformats.org/officeDocument/2006/relationships/image" Target="../media/image75.png"/><Relationship Id="rId10" Type="http://schemas.openxmlformats.org/officeDocument/2006/relationships/image" Target="../media/image71.png"/><Relationship Id="rId4" Type="http://schemas.openxmlformats.org/officeDocument/2006/relationships/tags" Target="../tags/tag83.xml"/><Relationship Id="rId9" Type="http://schemas.openxmlformats.org/officeDocument/2006/relationships/image" Target="../media/image70.png"/><Relationship Id="rId1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91.xml"/><Relationship Id="rId7" Type="http://schemas.openxmlformats.org/officeDocument/2006/relationships/image" Target="../media/image87.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notesSlide" Target="../notesSlides/notesSlide19.xml"/><Relationship Id="rId5" Type="http://schemas.openxmlformats.org/officeDocument/2006/relationships/slideLayout" Target="../slideLayouts/slideLayout2.xml"/><Relationship Id="rId10" Type="http://schemas.openxmlformats.org/officeDocument/2006/relationships/image" Target="../media/image90.png"/><Relationship Id="rId4" Type="http://schemas.openxmlformats.org/officeDocument/2006/relationships/tags" Target="../tags/tag92.xml"/><Relationship Id="rId9" Type="http://schemas.openxmlformats.org/officeDocument/2006/relationships/image" Target="../media/image89.png"/></Relationships>
</file>

<file path=ppt/slides/_rels/slide33.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tags" Target="../tags/tag94.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notesSlide" Target="../notesSlides/notesSlide20.xml"/><Relationship Id="rId5" Type="http://schemas.openxmlformats.org/officeDocument/2006/relationships/tags" Target="../tags/tag97.xml"/><Relationship Id="rId15" Type="http://schemas.openxmlformats.org/officeDocument/2006/relationships/image" Target="../media/image93.png"/><Relationship Id="rId10" Type="http://schemas.openxmlformats.org/officeDocument/2006/relationships/slideLayout" Target="../slideLayouts/slideLayout2.xml"/><Relationship Id="rId19" Type="http://schemas.openxmlformats.org/officeDocument/2006/relationships/image" Target="../media/image97.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02.xml"/><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101.wmf"/><Relationship Id="rId17" Type="http://schemas.openxmlformats.org/officeDocument/2006/relationships/image" Target="../media/image106.png"/><Relationship Id="rId2" Type="http://schemas.openxmlformats.org/officeDocument/2006/relationships/tags" Target="../tags/tag104.xml"/><Relationship Id="rId16" Type="http://schemas.openxmlformats.org/officeDocument/2006/relationships/image" Target="../media/image105.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100.wmf"/><Relationship Id="rId5" Type="http://schemas.openxmlformats.org/officeDocument/2006/relationships/tags" Target="../tags/tag107.xml"/><Relationship Id="rId15" Type="http://schemas.openxmlformats.org/officeDocument/2006/relationships/image" Target="../media/image104.png"/><Relationship Id="rId10" Type="http://schemas.openxmlformats.org/officeDocument/2006/relationships/image" Target="../media/image99.wmf"/><Relationship Id="rId19" Type="http://schemas.openxmlformats.org/officeDocument/2006/relationships/image" Target="../media/image108.png"/><Relationship Id="rId4" Type="http://schemas.openxmlformats.org/officeDocument/2006/relationships/tags" Target="../tags/tag106.xml"/><Relationship Id="rId9" Type="http://schemas.openxmlformats.org/officeDocument/2006/relationships/notesSlide" Target="../notesSlides/notesSlide22.xml"/><Relationship Id="rId14" Type="http://schemas.openxmlformats.org/officeDocument/2006/relationships/image" Target="../media/image103.png"/></Relationships>
</file>

<file path=ppt/slides/_rels/slide36.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image" Target="../media/image113.png"/><Relationship Id="rId3" Type="http://schemas.openxmlformats.org/officeDocument/2006/relationships/tags" Target="../tags/tag112.xml"/><Relationship Id="rId7" Type="http://schemas.openxmlformats.org/officeDocument/2006/relationships/notesSlide" Target="../notesSlides/notesSlide23.xml"/><Relationship Id="rId12" Type="http://schemas.openxmlformats.org/officeDocument/2006/relationships/image" Target="../media/image112.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5.xml"/><Relationship Id="rId11" Type="http://schemas.openxmlformats.org/officeDocument/2006/relationships/image" Target="../media/image111.png"/><Relationship Id="rId5" Type="http://schemas.openxmlformats.org/officeDocument/2006/relationships/tags" Target="../tags/tag114.xml"/><Relationship Id="rId10" Type="http://schemas.openxmlformats.org/officeDocument/2006/relationships/image" Target="../media/image110.png"/><Relationship Id="rId4" Type="http://schemas.openxmlformats.org/officeDocument/2006/relationships/tags" Target="../tags/tag113.xml"/><Relationship Id="rId9" Type="http://schemas.openxmlformats.org/officeDocument/2006/relationships/image" Target="../media/image109.png"/></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117.xml"/><Relationship Id="rId7" Type="http://schemas.openxmlformats.org/officeDocument/2006/relationships/image" Target="../media/image109.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00.wmf"/><Relationship Id="rId5" Type="http://schemas.openxmlformats.org/officeDocument/2006/relationships/notesSlide" Target="../notesSlides/notesSlide24.xml"/><Relationship Id="rId4" Type="http://schemas.openxmlformats.org/officeDocument/2006/relationships/slideLayout" Target="../slideLayouts/slideLayout5.xml"/><Relationship Id="rId9" Type="http://schemas.openxmlformats.org/officeDocument/2006/relationships/image" Target="../media/image1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7.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16.png"/><Relationship Id="rId5" Type="http://schemas.openxmlformats.org/officeDocument/2006/relationships/image" Target="../media/image99.wmf"/><Relationship Id="rId4"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notesSlide" Target="../notesSlides/notesSlide29.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1.emf"/><Relationship Id="rId10" Type="http://schemas.openxmlformats.org/officeDocument/2006/relationships/image" Target="../media/image123.e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40.png"/><Relationship Id="rId18" Type="http://schemas.openxmlformats.org/officeDocument/2006/relationships/image" Target="../media/image24.png"/><Relationship Id="rId3" Type="http://schemas.openxmlformats.org/officeDocument/2006/relationships/tags" Target="../tags/tag124.xml"/><Relationship Id="rId21" Type="http://schemas.openxmlformats.org/officeDocument/2006/relationships/image" Target="../media/image33.png"/><Relationship Id="rId7" Type="http://schemas.openxmlformats.org/officeDocument/2006/relationships/tags" Target="../tags/tag128.xml"/><Relationship Id="rId12" Type="http://schemas.openxmlformats.org/officeDocument/2006/relationships/notesSlide" Target="../notesSlides/notesSlide32.xml"/><Relationship Id="rId17" Type="http://schemas.openxmlformats.org/officeDocument/2006/relationships/image" Target="../media/image32.png"/><Relationship Id="rId2" Type="http://schemas.openxmlformats.org/officeDocument/2006/relationships/tags" Target="../tags/tag123.xml"/><Relationship Id="rId16" Type="http://schemas.openxmlformats.org/officeDocument/2006/relationships/image" Target="../media/image31.png"/><Relationship Id="rId20" Type="http://schemas.openxmlformats.org/officeDocument/2006/relationships/image" Target="../media/image26.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slideLayout" Target="../slideLayouts/slideLayout2.xml"/><Relationship Id="rId5" Type="http://schemas.openxmlformats.org/officeDocument/2006/relationships/tags" Target="../tags/tag126.xml"/><Relationship Id="rId15" Type="http://schemas.openxmlformats.org/officeDocument/2006/relationships/image" Target="../media/image30.png"/><Relationship Id="rId10" Type="http://schemas.openxmlformats.org/officeDocument/2006/relationships/tags" Target="../tags/tag131.xml"/><Relationship Id="rId19" Type="http://schemas.openxmlformats.org/officeDocument/2006/relationships/image" Target="../media/image25.png"/><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image" Target="../media/image126.png"/><Relationship Id="rId22" Type="http://schemas.openxmlformats.org/officeDocument/2006/relationships/image" Target="../media/image34.png"/></Relationships>
</file>

<file path=ppt/slides/_rels/slide4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tags" Target="../tags/tag134.xml"/><Relationship Id="rId7" Type="http://schemas.openxmlformats.org/officeDocument/2006/relationships/slideLayout" Target="../slideLayouts/slideLayout5.xml"/><Relationship Id="rId12" Type="http://schemas.openxmlformats.org/officeDocument/2006/relationships/image" Target="../media/image131.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130.png"/><Relationship Id="rId5" Type="http://schemas.openxmlformats.org/officeDocument/2006/relationships/tags" Target="../tags/tag136.xml"/><Relationship Id="rId10" Type="http://schemas.openxmlformats.org/officeDocument/2006/relationships/image" Target="../media/image129.png"/><Relationship Id="rId4" Type="http://schemas.openxmlformats.org/officeDocument/2006/relationships/tags" Target="../tags/tag135.xml"/><Relationship Id="rId9" Type="http://schemas.openxmlformats.org/officeDocument/2006/relationships/image" Target="../media/image128.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5"/>
          <p:cNvSpPr>
            <a:spLocks noGrp="1" noChangeArrowheads="1"/>
          </p:cNvSpPr>
          <p:nvPr>
            <p:ph type="subTitle" idx="1"/>
          </p:nvPr>
        </p:nvSpPr>
        <p:spPr>
          <a:xfrm>
            <a:off x="1219200" y="2895600"/>
            <a:ext cx="7467600" cy="3309815"/>
          </a:xfrm>
        </p:spPr>
        <p:txBody>
          <a:bodyPr/>
          <a:lstStyle/>
          <a:p>
            <a:r>
              <a:rPr lang="en-US" sz="2800" dirty="0"/>
              <a:t>Using direct fluid feedback (physics) rather than indirect computer feedback to control flows</a:t>
            </a:r>
          </a:p>
          <a:p>
            <a:endParaRPr lang="en-US" sz="2800" dirty="0"/>
          </a:p>
          <a:p>
            <a:r>
              <a:rPr lang="en-US" sz="2800" dirty="0"/>
              <a:t>In which the Change in Kinetic Energy BECOMES SIGNIFICANT</a:t>
            </a:r>
          </a:p>
          <a:p>
            <a:r>
              <a:rPr lang="en-US" sz="2800" dirty="0"/>
              <a:t>(Thanks to A.A. Milne)</a:t>
            </a:r>
          </a:p>
          <a:p>
            <a:endParaRPr lang="en-US" sz="2800" dirty="0"/>
          </a:p>
          <a:p>
            <a:endParaRPr lang="en-US" sz="2800" dirty="0"/>
          </a:p>
        </p:txBody>
      </p:sp>
      <p:sp>
        <p:nvSpPr>
          <p:cNvPr id="76804" name="Rectangle 4"/>
          <p:cNvSpPr>
            <a:spLocks noGrp="1" noChangeArrowheads="1"/>
          </p:cNvSpPr>
          <p:nvPr>
            <p:ph type="ctrTitle" sz="quarter"/>
          </p:nvPr>
        </p:nvSpPr>
        <p:spPr/>
        <p:txBody>
          <a:bodyPr/>
          <a:lstStyle/>
          <a:p>
            <a:r>
              <a:rPr lang="en-US" dirty="0"/>
              <a:t>Inlet and Outlet Manifolds and Plant Hydraulics</a:t>
            </a:r>
          </a:p>
        </p:txBody>
      </p:sp>
      <p:pic>
        <p:nvPicPr>
          <p:cNvPr id="5" name="Content Placeholder 3" descr="channel and manifold.png"/>
          <p:cNvPicPr>
            <a:picLocks noChangeAspect="1"/>
          </p:cNvPicPr>
          <p:nvPr/>
        </p:nvPicPr>
        <p:blipFill>
          <a:blip r:embed="rId3" cstate="print">
            <a:clrChange>
              <a:clrFrom>
                <a:srgbClr val="FFFFFF"/>
              </a:clrFrom>
              <a:clrTo>
                <a:srgbClr val="FFFFFF">
                  <a:alpha val="0"/>
                </a:srgbClr>
              </a:clrTo>
            </a:clrChange>
          </a:blip>
          <a:srcRect l="16028" t="9778" r="54735" b="17111"/>
          <a:stretch>
            <a:fillRect/>
          </a:stretch>
        </p:blipFill>
        <p:spPr bwMode="auto">
          <a:xfrm rot="16200000">
            <a:off x="1628452" y="47948"/>
            <a:ext cx="1239844" cy="4039548"/>
          </a:xfrm>
          <a:prstGeom prst="rect">
            <a:avLst/>
          </a:prstGeom>
          <a:noFill/>
          <a:ln w="9525">
            <a:noFill/>
            <a:miter lim="800000"/>
            <a:headEnd/>
            <a:tailEnd/>
          </a:ln>
          <a:effectLst/>
        </p:spPr>
      </p:pic>
      <p:pic>
        <p:nvPicPr>
          <p:cNvPr id="6" name="Picture 2" descr="C:\Documents and Settings\mw24\Desktop\Cuatro Comunidades Sed tank\DSC01959.JPG"/>
          <p:cNvPicPr>
            <a:picLocks noChangeAspect="1" noChangeArrowheads="1"/>
          </p:cNvPicPr>
          <p:nvPr/>
        </p:nvPicPr>
        <p:blipFill>
          <a:blip r:embed="rId4" cstate="print"/>
          <a:srcRect l="5671" r="51799"/>
          <a:stretch>
            <a:fillRect/>
          </a:stretch>
        </p:blipFill>
        <p:spPr bwMode="auto">
          <a:xfrm>
            <a:off x="9144000" y="2895600"/>
            <a:ext cx="2074103" cy="3657600"/>
          </a:xfrm>
          <a:prstGeom prst="rect">
            <a:avLst/>
          </a:prstGeom>
          <a:noFill/>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E45AF-4DC8-4E49-9EBE-037A2F8F4D13}"/>
              </a:ext>
            </a:extLst>
          </p:cNvPr>
          <p:cNvSpPr>
            <a:spLocks noGrp="1"/>
          </p:cNvSpPr>
          <p:nvPr>
            <p:ph type="title"/>
          </p:nvPr>
        </p:nvSpPr>
        <p:spPr>
          <a:xfrm>
            <a:off x="457199" y="228600"/>
            <a:ext cx="6629401" cy="1143000"/>
          </a:xfrm>
        </p:spPr>
        <p:txBody>
          <a:bodyPr/>
          <a:lstStyle/>
          <a:p>
            <a:r>
              <a:rPr lang="en-US" dirty="0"/>
              <a:t>Clarifier Flow Distribution</a:t>
            </a:r>
          </a:p>
        </p:txBody>
      </p:sp>
      <p:pic>
        <p:nvPicPr>
          <p:cNvPr id="3" name="Picture 2">
            <a:extLst>
              <a:ext uri="{FF2B5EF4-FFF2-40B4-BE49-F238E27FC236}">
                <a16:creationId xmlns:a16="http://schemas.microsoft.com/office/drawing/2014/main" id="{5B05E2DE-A2E3-4A9F-A9DD-203DA2078ED8}"/>
              </a:ext>
            </a:extLst>
          </p:cNvPr>
          <p:cNvPicPr>
            <a:picLocks noChangeAspect="1"/>
          </p:cNvPicPr>
          <p:nvPr/>
        </p:nvPicPr>
        <p:blipFill>
          <a:blip r:embed="rId3"/>
          <a:stretch>
            <a:fillRect/>
          </a:stretch>
        </p:blipFill>
        <p:spPr>
          <a:xfrm>
            <a:off x="6890149" y="-5862"/>
            <a:ext cx="5301851" cy="6858000"/>
          </a:xfrm>
          <a:prstGeom prst="rect">
            <a:avLst/>
          </a:prstGeom>
        </p:spPr>
      </p:pic>
      <p:sp>
        <p:nvSpPr>
          <p:cNvPr id="4" name="TextBox 3">
            <a:extLst>
              <a:ext uri="{FF2B5EF4-FFF2-40B4-BE49-F238E27FC236}">
                <a16:creationId xmlns:a16="http://schemas.microsoft.com/office/drawing/2014/main" id="{49FCF477-2C19-4FDF-BDD9-B877A336D273}"/>
              </a:ext>
            </a:extLst>
          </p:cNvPr>
          <p:cNvSpPr txBox="1"/>
          <p:nvPr/>
        </p:nvSpPr>
        <p:spPr>
          <a:xfrm>
            <a:off x="3962400" y="1798381"/>
            <a:ext cx="3200400" cy="369332"/>
          </a:xfrm>
          <a:prstGeom prst="rect">
            <a:avLst/>
          </a:prstGeom>
          <a:noFill/>
        </p:spPr>
        <p:txBody>
          <a:bodyPr wrap="none" rtlCol="0">
            <a:noAutofit/>
          </a:bodyPr>
          <a:lstStyle/>
          <a:p>
            <a:pPr algn="r"/>
            <a:r>
              <a:rPr lang="en-US" sz="1800" dirty="0"/>
              <a:t>Inlet channel</a:t>
            </a:r>
          </a:p>
        </p:txBody>
      </p:sp>
      <p:sp>
        <p:nvSpPr>
          <p:cNvPr id="5" name="TextBox 4">
            <a:extLst>
              <a:ext uri="{FF2B5EF4-FFF2-40B4-BE49-F238E27FC236}">
                <a16:creationId xmlns:a16="http://schemas.microsoft.com/office/drawing/2014/main" id="{42A69C40-DA8C-4417-8B73-F718724F665C}"/>
              </a:ext>
            </a:extLst>
          </p:cNvPr>
          <p:cNvSpPr txBox="1"/>
          <p:nvPr/>
        </p:nvSpPr>
        <p:spPr>
          <a:xfrm>
            <a:off x="3962400" y="3157506"/>
            <a:ext cx="3200400" cy="392877"/>
          </a:xfrm>
          <a:prstGeom prst="rect">
            <a:avLst/>
          </a:prstGeom>
          <a:noFill/>
        </p:spPr>
        <p:txBody>
          <a:bodyPr wrap="square" rtlCol="0">
            <a:noAutofit/>
          </a:bodyPr>
          <a:lstStyle/>
          <a:p>
            <a:pPr algn="r"/>
            <a:r>
              <a:rPr lang="en-US" sz="1800" dirty="0"/>
              <a:t>Clarified water outlet channel</a:t>
            </a:r>
          </a:p>
        </p:txBody>
      </p:sp>
      <p:sp>
        <p:nvSpPr>
          <p:cNvPr id="6" name="TextBox 5">
            <a:extLst>
              <a:ext uri="{FF2B5EF4-FFF2-40B4-BE49-F238E27FC236}">
                <a16:creationId xmlns:a16="http://schemas.microsoft.com/office/drawing/2014/main" id="{EF96A3CF-E0A5-47C9-B000-EFCB81773953}"/>
              </a:ext>
            </a:extLst>
          </p:cNvPr>
          <p:cNvSpPr txBox="1"/>
          <p:nvPr/>
        </p:nvSpPr>
        <p:spPr>
          <a:xfrm>
            <a:off x="3962400" y="2162175"/>
            <a:ext cx="3200400" cy="369332"/>
          </a:xfrm>
          <a:prstGeom prst="rect">
            <a:avLst/>
          </a:prstGeom>
          <a:noFill/>
        </p:spPr>
        <p:txBody>
          <a:bodyPr wrap="none" rtlCol="0">
            <a:noAutofit/>
          </a:bodyPr>
          <a:lstStyle/>
          <a:p>
            <a:pPr algn="r"/>
            <a:r>
              <a:rPr lang="en-US" sz="1800" dirty="0"/>
              <a:t>Flocculated water to waste</a:t>
            </a:r>
          </a:p>
        </p:txBody>
      </p:sp>
      <p:sp>
        <p:nvSpPr>
          <p:cNvPr id="7" name="TextBox 6">
            <a:extLst>
              <a:ext uri="{FF2B5EF4-FFF2-40B4-BE49-F238E27FC236}">
                <a16:creationId xmlns:a16="http://schemas.microsoft.com/office/drawing/2014/main" id="{2291F991-07D5-46FB-A453-9625169330CD}"/>
              </a:ext>
            </a:extLst>
          </p:cNvPr>
          <p:cNvSpPr txBox="1"/>
          <p:nvPr/>
        </p:nvSpPr>
        <p:spPr>
          <a:xfrm>
            <a:off x="838200" y="3200400"/>
            <a:ext cx="2895600" cy="646331"/>
          </a:xfrm>
          <a:prstGeom prst="rect">
            <a:avLst/>
          </a:prstGeom>
          <a:noFill/>
        </p:spPr>
        <p:txBody>
          <a:bodyPr wrap="square" rtlCol="0">
            <a:noAutofit/>
          </a:bodyPr>
          <a:lstStyle/>
          <a:p>
            <a:pPr algn="r"/>
            <a:r>
              <a:rPr lang="en-US" sz="1800" dirty="0"/>
              <a:t>Pipe stub to block clarifier bay inlet manifolds</a:t>
            </a:r>
          </a:p>
        </p:txBody>
      </p:sp>
      <p:sp>
        <p:nvSpPr>
          <p:cNvPr id="8" name="TextBox 7">
            <a:extLst>
              <a:ext uri="{FF2B5EF4-FFF2-40B4-BE49-F238E27FC236}">
                <a16:creationId xmlns:a16="http://schemas.microsoft.com/office/drawing/2014/main" id="{E71B6288-BFF1-4867-AD6B-91EEA8E714DF}"/>
              </a:ext>
            </a:extLst>
          </p:cNvPr>
          <p:cNvSpPr txBox="1"/>
          <p:nvPr/>
        </p:nvSpPr>
        <p:spPr>
          <a:xfrm>
            <a:off x="3962400" y="4100482"/>
            <a:ext cx="3200400" cy="745302"/>
          </a:xfrm>
          <a:prstGeom prst="rect">
            <a:avLst/>
          </a:prstGeom>
          <a:noFill/>
        </p:spPr>
        <p:txBody>
          <a:bodyPr wrap="square" rtlCol="0">
            <a:noAutofit/>
          </a:bodyPr>
          <a:lstStyle/>
          <a:p>
            <a:pPr algn="r"/>
            <a:r>
              <a:rPr lang="en-US" sz="1800" dirty="0"/>
              <a:t>Weir that controls water level in clarifier (and flocculator)</a:t>
            </a:r>
          </a:p>
        </p:txBody>
      </p:sp>
      <p:cxnSp>
        <p:nvCxnSpPr>
          <p:cNvPr id="9" name="Straight Arrow Connector 8">
            <a:extLst>
              <a:ext uri="{FF2B5EF4-FFF2-40B4-BE49-F238E27FC236}">
                <a16:creationId xmlns:a16="http://schemas.microsoft.com/office/drawing/2014/main" id="{F648B411-1A1F-436F-8D10-CDA35C6B1809}"/>
              </a:ext>
            </a:extLst>
          </p:cNvPr>
          <p:cNvCxnSpPr>
            <a:stCxn id="4" idx="3"/>
          </p:cNvCxnSpPr>
          <p:nvPr/>
        </p:nvCxnSpPr>
        <p:spPr bwMode="auto">
          <a:xfrm>
            <a:off x="7162800" y="1983047"/>
            <a:ext cx="1680295"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0" name="Straight Arrow Connector 9">
            <a:extLst>
              <a:ext uri="{FF2B5EF4-FFF2-40B4-BE49-F238E27FC236}">
                <a16:creationId xmlns:a16="http://schemas.microsoft.com/office/drawing/2014/main" id="{8EBD0683-054A-4B77-B324-3FE2647468B2}"/>
              </a:ext>
            </a:extLst>
          </p:cNvPr>
          <p:cNvCxnSpPr>
            <a:stCxn id="6" idx="3"/>
          </p:cNvCxnSpPr>
          <p:nvPr/>
        </p:nvCxnSpPr>
        <p:spPr bwMode="auto">
          <a:xfrm>
            <a:off x="7162800" y="2346841"/>
            <a:ext cx="24708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1" name="Straight Arrow Connector 10">
            <a:extLst>
              <a:ext uri="{FF2B5EF4-FFF2-40B4-BE49-F238E27FC236}">
                <a16:creationId xmlns:a16="http://schemas.microsoft.com/office/drawing/2014/main" id="{B8EF3220-EEAD-4241-99E1-38FF48D4A0CC}"/>
              </a:ext>
            </a:extLst>
          </p:cNvPr>
          <p:cNvCxnSpPr>
            <a:cxnSpLocks/>
            <a:stCxn id="5" idx="3"/>
          </p:cNvCxnSpPr>
          <p:nvPr/>
        </p:nvCxnSpPr>
        <p:spPr bwMode="auto">
          <a:xfrm>
            <a:off x="7162800" y="3353945"/>
            <a:ext cx="320040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2" name="Straight Arrow Connector 11">
            <a:extLst>
              <a:ext uri="{FF2B5EF4-FFF2-40B4-BE49-F238E27FC236}">
                <a16:creationId xmlns:a16="http://schemas.microsoft.com/office/drawing/2014/main" id="{4D0A6429-4AD9-40F1-9A32-4B85A796AD4E}"/>
              </a:ext>
            </a:extLst>
          </p:cNvPr>
          <p:cNvCxnSpPr>
            <a:cxnSpLocks/>
            <a:stCxn id="8" idx="3"/>
          </p:cNvCxnSpPr>
          <p:nvPr/>
        </p:nvCxnSpPr>
        <p:spPr bwMode="auto">
          <a:xfrm>
            <a:off x="7162800" y="4473133"/>
            <a:ext cx="373380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3" name="TextBox 12">
            <a:extLst>
              <a:ext uri="{FF2B5EF4-FFF2-40B4-BE49-F238E27FC236}">
                <a16:creationId xmlns:a16="http://schemas.microsoft.com/office/drawing/2014/main" id="{EE2C204B-B145-424E-B133-6265CD5B8D1A}"/>
              </a:ext>
            </a:extLst>
          </p:cNvPr>
          <p:cNvSpPr txBox="1"/>
          <p:nvPr/>
        </p:nvSpPr>
        <p:spPr>
          <a:xfrm>
            <a:off x="3962400" y="2557601"/>
            <a:ext cx="3200400" cy="392877"/>
          </a:xfrm>
          <a:prstGeom prst="rect">
            <a:avLst/>
          </a:prstGeom>
          <a:noFill/>
        </p:spPr>
        <p:txBody>
          <a:bodyPr wrap="square" rtlCol="0">
            <a:noAutofit/>
          </a:bodyPr>
          <a:lstStyle/>
          <a:p>
            <a:pPr algn="r"/>
            <a:r>
              <a:rPr lang="en-US" sz="1800" dirty="0"/>
              <a:t>Sensor access to floc hopper</a:t>
            </a:r>
          </a:p>
        </p:txBody>
      </p:sp>
      <p:cxnSp>
        <p:nvCxnSpPr>
          <p:cNvPr id="14" name="Straight Arrow Connector 13">
            <a:extLst>
              <a:ext uri="{FF2B5EF4-FFF2-40B4-BE49-F238E27FC236}">
                <a16:creationId xmlns:a16="http://schemas.microsoft.com/office/drawing/2014/main" id="{22317FB0-9AFA-4299-94E0-50FAE416D505}"/>
              </a:ext>
            </a:extLst>
          </p:cNvPr>
          <p:cNvCxnSpPr>
            <a:cxnSpLocks/>
            <a:stCxn id="13" idx="3"/>
          </p:cNvCxnSpPr>
          <p:nvPr/>
        </p:nvCxnSpPr>
        <p:spPr bwMode="auto">
          <a:xfrm flipV="1">
            <a:off x="7162800" y="2590800"/>
            <a:ext cx="2590800" cy="16324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pic>
        <p:nvPicPr>
          <p:cNvPr id="16" name="Picture 15">
            <a:extLst>
              <a:ext uri="{FF2B5EF4-FFF2-40B4-BE49-F238E27FC236}">
                <a16:creationId xmlns:a16="http://schemas.microsoft.com/office/drawing/2014/main" id="{B2DE9044-874E-407F-AC73-6E55C4F198BD}"/>
              </a:ext>
            </a:extLst>
          </p:cNvPr>
          <p:cNvPicPr>
            <a:picLocks noChangeAspect="1"/>
          </p:cNvPicPr>
          <p:nvPr/>
        </p:nvPicPr>
        <p:blipFill>
          <a:blip r:embed="rId4"/>
          <a:stretch>
            <a:fillRect/>
          </a:stretch>
        </p:blipFill>
        <p:spPr>
          <a:xfrm>
            <a:off x="2819400" y="1752600"/>
            <a:ext cx="781159" cy="1438476"/>
          </a:xfrm>
          <a:prstGeom prst="rect">
            <a:avLst/>
          </a:prstGeom>
        </p:spPr>
      </p:pic>
      <p:cxnSp>
        <p:nvCxnSpPr>
          <p:cNvPr id="20" name="Straight Arrow Connector 19">
            <a:extLst>
              <a:ext uri="{FF2B5EF4-FFF2-40B4-BE49-F238E27FC236}">
                <a16:creationId xmlns:a16="http://schemas.microsoft.com/office/drawing/2014/main" id="{F439587F-A50D-4962-ACA4-EFCD6756C049}"/>
              </a:ext>
            </a:extLst>
          </p:cNvPr>
          <p:cNvCxnSpPr>
            <a:cxnSpLocks/>
            <a:stCxn id="7" idx="0"/>
            <a:endCxn id="16" idx="1"/>
          </p:cNvCxnSpPr>
          <p:nvPr/>
        </p:nvCxnSpPr>
        <p:spPr bwMode="auto">
          <a:xfrm flipV="1">
            <a:off x="2286000" y="2471838"/>
            <a:ext cx="533400" cy="72856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7" name="TextBox 16">
            <a:extLst>
              <a:ext uri="{FF2B5EF4-FFF2-40B4-BE49-F238E27FC236}">
                <a16:creationId xmlns:a16="http://schemas.microsoft.com/office/drawing/2014/main" id="{1381108E-D27E-475E-8ABA-66143EB58DFF}"/>
              </a:ext>
            </a:extLst>
          </p:cNvPr>
          <p:cNvSpPr txBox="1"/>
          <p:nvPr/>
        </p:nvSpPr>
        <p:spPr>
          <a:xfrm>
            <a:off x="2743200" y="5334000"/>
            <a:ext cx="4495800" cy="646331"/>
          </a:xfrm>
          <a:prstGeom prst="rect">
            <a:avLst/>
          </a:prstGeom>
          <a:noFill/>
        </p:spPr>
        <p:txBody>
          <a:bodyPr wrap="square" rtlCol="0">
            <a:noAutofit/>
          </a:bodyPr>
          <a:lstStyle/>
          <a:p>
            <a:pPr algn="r"/>
            <a:r>
              <a:rPr lang="en-US" sz="1800" dirty="0"/>
              <a:t>Notice the sloped bottom in the inlet channel. That costs money! Why do we bother?</a:t>
            </a:r>
          </a:p>
        </p:txBody>
      </p:sp>
      <p:cxnSp>
        <p:nvCxnSpPr>
          <p:cNvPr id="18" name="Straight Arrow Connector 17">
            <a:extLst>
              <a:ext uri="{FF2B5EF4-FFF2-40B4-BE49-F238E27FC236}">
                <a16:creationId xmlns:a16="http://schemas.microsoft.com/office/drawing/2014/main" id="{13785EA8-A238-49D7-8062-BABB8EC1778E}"/>
              </a:ext>
            </a:extLst>
          </p:cNvPr>
          <p:cNvCxnSpPr>
            <a:cxnSpLocks/>
            <a:stCxn id="17" idx="3"/>
          </p:cNvCxnSpPr>
          <p:nvPr/>
        </p:nvCxnSpPr>
        <p:spPr bwMode="auto">
          <a:xfrm flipV="1">
            <a:off x="7239000" y="4953000"/>
            <a:ext cx="2438400" cy="704166"/>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19354918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1" name="Text Box 83"/>
          <p:cNvSpPr txBox="1">
            <a:spLocks noChangeArrowheads="1"/>
          </p:cNvSpPr>
          <p:nvPr/>
        </p:nvSpPr>
        <p:spPr bwMode="auto">
          <a:xfrm>
            <a:off x="70866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101648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101272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98892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71711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80772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67437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80803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96281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97123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96440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97282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95337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96694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96670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86534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57912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86542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86542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86534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86534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86542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86534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77724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86137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86106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86106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86137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86058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86121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87317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87215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94805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80990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89422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75206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96252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96416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67202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67348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81022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100396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67437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72517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73453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63277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61086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58689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57912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58356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064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62896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75692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61087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63357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65627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60404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58483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62992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60880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64897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63150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65547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65182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65373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70310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71247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68738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70993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74422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73421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68405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68389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70770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73136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57912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58983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61427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63682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65888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69016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71603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74048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80772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87425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81024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3" name="Title 2">
            <a:extLst>
              <a:ext uri="{FF2B5EF4-FFF2-40B4-BE49-F238E27FC236}">
                <a16:creationId xmlns:a16="http://schemas.microsoft.com/office/drawing/2014/main" id="{C4BC40AF-FC17-44EB-A96E-068D920EBF56}"/>
              </a:ext>
            </a:extLst>
          </p:cNvPr>
          <p:cNvSpPr>
            <a:spLocks noGrp="1"/>
          </p:cNvSpPr>
          <p:nvPr>
            <p:ph type="title"/>
          </p:nvPr>
        </p:nvSpPr>
        <p:spPr>
          <a:xfrm>
            <a:off x="457199" y="228600"/>
            <a:ext cx="5029201" cy="1752600"/>
          </a:xfrm>
        </p:spPr>
        <p:txBody>
          <a:bodyPr/>
          <a:lstStyle/>
          <a:p>
            <a:r>
              <a:rPr lang="en-US" dirty="0"/>
              <a:t>Flow Division in </a:t>
            </a:r>
            <a:r>
              <a:rPr lang="en-US" dirty="0" err="1"/>
              <a:t>OStaRS</a:t>
            </a:r>
            <a:r>
              <a:rPr lang="en-US" dirty="0"/>
              <a:t> between layers</a:t>
            </a:r>
          </a:p>
        </p:txBody>
      </p:sp>
      <p:sp>
        <p:nvSpPr>
          <p:cNvPr id="4" name="Content Placeholder 3">
            <a:extLst>
              <a:ext uri="{FF2B5EF4-FFF2-40B4-BE49-F238E27FC236}">
                <a16:creationId xmlns:a16="http://schemas.microsoft.com/office/drawing/2014/main" id="{D7E56414-74D9-4651-9A85-CA32F6143610}"/>
              </a:ext>
            </a:extLst>
          </p:cNvPr>
          <p:cNvSpPr>
            <a:spLocks noGrp="1"/>
          </p:cNvSpPr>
          <p:nvPr>
            <p:ph idx="1"/>
          </p:nvPr>
        </p:nvSpPr>
        <p:spPr>
          <a:xfrm>
            <a:off x="457200" y="2438400"/>
            <a:ext cx="4953000" cy="3687763"/>
          </a:xfrm>
        </p:spPr>
        <p:txBody>
          <a:bodyPr/>
          <a:lstStyle/>
          <a:p>
            <a:r>
              <a:rPr lang="en-US" dirty="0"/>
              <a:t>What fraction of the filter flow goes through each pipe? </a:t>
            </a:r>
            <a:r>
              <a:rPr lang="en-US" dirty="0" err="1"/>
              <a:t>Hmmmm</a:t>
            </a:r>
            <a:r>
              <a:rPr lang="en-US" dirty="0"/>
              <a:t>….</a:t>
            </a:r>
          </a:p>
          <a:p>
            <a:r>
              <a:rPr lang="en-US" dirty="0"/>
              <a:t>How many layers are served by each pipe?</a:t>
            </a:r>
          </a:p>
          <a:p>
            <a:r>
              <a:rPr lang="en-US" dirty="0"/>
              <a:t>If we use the same size pipes which layers will get more flow?</a:t>
            </a:r>
          </a:p>
        </p:txBody>
      </p:sp>
      <p:grpSp>
        <p:nvGrpSpPr>
          <p:cNvPr id="6" name="Group 5">
            <a:extLst>
              <a:ext uri="{FF2B5EF4-FFF2-40B4-BE49-F238E27FC236}">
                <a16:creationId xmlns:a16="http://schemas.microsoft.com/office/drawing/2014/main" id="{21B1D98A-01FB-4F3E-8657-B3AED1C7E871}"/>
              </a:ext>
            </a:extLst>
          </p:cNvPr>
          <p:cNvGrpSpPr/>
          <p:nvPr/>
        </p:nvGrpSpPr>
        <p:grpSpPr>
          <a:xfrm>
            <a:off x="8229600" y="4191000"/>
            <a:ext cx="364202" cy="2743200"/>
            <a:chOff x="7620000" y="4191000"/>
            <a:chExt cx="364202" cy="2743200"/>
          </a:xfrm>
          <a:solidFill>
            <a:schemeClr val="bg1"/>
          </a:solidFill>
        </p:grpSpPr>
        <p:sp>
          <p:nvSpPr>
            <p:cNvPr id="5" name="TextBox 4">
              <a:extLst>
                <a:ext uri="{FF2B5EF4-FFF2-40B4-BE49-F238E27FC236}">
                  <a16:creationId xmlns:a16="http://schemas.microsoft.com/office/drawing/2014/main" id="{4F5843B3-BD31-4CC2-8A4C-437A2E9E0701}"/>
                </a:ext>
              </a:extLst>
            </p:cNvPr>
            <p:cNvSpPr txBox="1"/>
            <p:nvPr/>
          </p:nvSpPr>
          <p:spPr>
            <a:xfrm>
              <a:off x="7620000" y="4191000"/>
              <a:ext cx="364202" cy="523220"/>
            </a:xfrm>
            <a:prstGeom prst="rect">
              <a:avLst/>
            </a:prstGeom>
            <a:grpFill/>
          </p:spPr>
          <p:txBody>
            <a:bodyPr wrap="none" rtlCol="0">
              <a:spAutoFit/>
            </a:bodyPr>
            <a:lstStyle/>
            <a:p>
              <a:r>
                <a:rPr lang="en-US" dirty="0"/>
                <a:t>1</a:t>
              </a:r>
            </a:p>
          </p:txBody>
        </p:sp>
        <p:sp>
          <p:nvSpPr>
            <p:cNvPr id="117" name="TextBox 116">
              <a:extLst>
                <a:ext uri="{FF2B5EF4-FFF2-40B4-BE49-F238E27FC236}">
                  <a16:creationId xmlns:a16="http://schemas.microsoft.com/office/drawing/2014/main" id="{13564AFD-052C-43F9-A103-B50F54CDE740}"/>
                </a:ext>
              </a:extLst>
            </p:cNvPr>
            <p:cNvSpPr txBox="1"/>
            <p:nvPr/>
          </p:nvSpPr>
          <p:spPr>
            <a:xfrm>
              <a:off x="7620000" y="6410980"/>
              <a:ext cx="364202" cy="523220"/>
            </a:xfrm>
            <a:prstGeom prst="rect">
              <a:avLst/>
            </a:prstGeom>
            <a:grpFill/>
          </p:spPr>
          <p:txBody>
            <a:bodyPr wrap="none" rtlCol="0">
              <a:spAutoFit/>
            </a:bodyPr>
            <a:lstStyle/>
            <a:p>
              <a:r>
                <a:rPr lang="en-US" dirty="0"/>
                <a:t>1</a:t>
              </a:r>
            </a:p>
          </p:txBody>
        </p:sp>
        <p:sp>
          <p:nvSpPr>
            <p:cNvPr id="119" name="TextBox 118">
              <a:extLst>
                <a:ext uri="{FF2B5EF4-FFF2-40B4-BE49-F238E27FC236}">
                  <a16:creationId xmlns:a16="http://schemas.microsoft.com/office/drawing/2014/main" id="{07FDA36E-BDD0-4DBF-BD89-BD10466A24A2}"/>
                </a:ext>
              </a:extLst>
            </p:cNvPr>
            <p:cNvSpPr txBox="1"/>
            <p:nvPr/>
          </p:nvSpPr>
          <p:spPr>
            <a:xfrm>
              <a:off x="7620000" y="4560997"/>
              <a:ext cx="364202" cy="523220"/>
            </a:xfrm>
            <a:prstGeom prst="rect">
              <a:avLst/>
            </a:prstGeom>
            <a:grpFill/>
          </p:spPr>
          <p:txBody>
            <a:bodyPr wrap="none" rtlCol="0">
              <a:spAutoFit/>
            </a:bodyPr>
            <a:lstStyle/>
            <a:p>
              <a:r>
                <a:rPr lang="en-US" dirty="0"/>
                <a:t>2</a:t>
              </a:r>
            </a:p>
          </p:txBody>
        </p:sp>
        <p:sp>
          <p:nvSpPr>
            <p:cNvPr id="120" name="TextBox 119">
              <a:extLst>
                <a:ext uri="{FF2B5EF4-FFF2-40B4-BE49-F238E27FC236}">
                  <a16:creationId xmlns:a16="http://schemas.microsoft.com/office/drawing/2014/main" id="{B2E9CB21-2090-4990-85F7-05716A062989}"/>
                </a:ext>
              </a:extLst>
            </p:cNvPr>
            <p:cNvSpPr txBox="1"/>
            <p:nvPr/>
          </p:nvSpPr>
          <p:spPr>
            <a:xfrm>
              <a:off x="7620000" y="4930994"/>
              <a:ext cx="364202" cy="523220"/>
            </a:xfrm>
            <a:prstGeom prst="rect">
              <a:avLst/>
            </a:prstGeom>
            <a:grpFill/>
          </p:spPr>
          <p:txBody>
            <a:bodyPr wrap="none" rtlCol="0">
              <a:spAutoFit/>
            </a:bodyPr>
            <a:lstStyle/>
            <a:p>
              <a:r>
                <a:rPr lang="en-US" dirty="0"/>
                <a:t>2</a:t>
              </a:r>
            </a:p>
          </p:txBody>
        </p:sp>
        <p:sp>
          <p:nvSpPr>
            <p:cNvPr id="124" name="TextBox 123">
              <a:extLst>
                <a:ext uri="{FF2B5EF4-FFF2-40B4-BE49-F238E27FC236}">
                  <a16:creationId xmlns:a16="http://schemas.microsoft.com/office/drawing/2014/main" id="{500EBCA7-1777-4D5E-BDEF-A49884C2443A}"/>
                </a:ext>
              </a:extLst>
            </p:cNvPr>
            <p:cNvSpPr txBox="1"/>
            <p:nvPr/>
          </p:nvSpPr>
          <p:spPr>
            <a:xfrm>
              <a:off x="7620000" y="5300991"/>
              <a:ext cx="364202" cy="523220"/>
            </a:xfrm>
            <a:prstGeom prst="rect">
              <a:avLst/>
            </a:prstGeom>
            <a:grpFill/>
          </p:spPr>
          <p:txBody>
            <a:bodyPr wrap="none" rtlCol="0">
              <a:spAutoFit/>
            </a:bodyPr>
            <a:lstStyle/>
            <a:p>
              <a:r>
                <a:rPr lang="en-US" dirty="0"/>
                <a:t>2</a:t>
              </a:r>
            </a:p>
          </p:txBody>
        </p:sp>
        <p:sp>
          <p:nvSpPr>
            <p:cNvPr id="125" name="TextBox 124">
              <a:extLst>
                <a:ext uri="{FF2B5EF4-FFF2-40B4-BE49-F238E27FC236}">
                  <a16:creationId xmlns:a16="http://schemas.microsoft.com/office/drawing/2014/main" id="{77002F39-95D9-46A4-9584-2C991D70D9F2}"/>
                </a:ext>
              </a:extLst>
            </p:cNvPr>
            <p:cNvSpPr txBox="1"/>
            <p:nvPr/>
          </p:nvSpPr>
          <p:spPr>
            <a:xfrm>
              <a:off x="7620000" y="5670988"/>
              <a:ext cx="364202" cy="523220"/>
            </a:xfrm>
            <a:prstGeom prst="rect">
              <a:avLst/>
            </a:prstGeom>
            <a:grpFill/>
          </p:spPr>
          <p:txBody>
            <a:bodyPr wrap="none" rtlCol="0">
              <a:spAutoFit/>
            </a:bodyPr>
            <a:lstStyle/>
            <a:p>
              <a:r>
                <a:rPr lang="en-US" dirty="0"/>
                <a:t>2</a:t>
              </a:r>
            </a:p>
          </p:txBody>
        </p:sp>
        <p:sp>
          <p:nvSpPr>
            <p:cNvPr id="126" name="TextBox 125">
              <a:extLst>
                <a:ext uri="{FF2B5EF4-FFF2-40B4-BE49-F238E27FC236}">
                  <a16:creationId xmlns:a16="http://schemas.microsoft.com/office/drawing/2014/main" id="{B46E4CDF-4642-45AA-B8F1-EE0BAA13086F}"/>
                </a:ext>
              </a:extLst>
            </p:cNvPr>
            <p:cNvSpPr txBox="1"/>
            <p:nvPr/>
          </p:nvSpPr>
          <p:spPr>
            <a:xfrm>
              <a:off x="7620000" y="6040985"/>
              <a:ext cx="364202" cy="523220"/>
            </a:xfrm>
            <a:prstGeom prst="rect">
              <a:avLst/>
            </a:prstGeom>
            <a:grpFill/>
          </p:spPr>
          <p:txBody>
            <a:bodyPr wrap="none" rtlCol="0">
              <a:spAutoFit/>
            </a:bodyPr>
            <a:lstStyle/>
            <a:p>
              <a:r>
                <a:rPr lang="en-US" dirty="0"/>
                <a:t>2</a:t>
              </a:r>
            </a:p>
          </p:txBody>
        </p:sp>
      </p:grpSp>
    </p:spTree>
    <p:extLst>
      <p:ext uri="{BB962C8B-B14F-4D97-AF65-F5344CB8AC3E}">
        <p14:creationId xmlns:p14="http://schemas.microsoft.com/office/powerpoint/2010/main" val="94531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t>How can we make water split equally between several paths in a manifold?</a:t>
            </a:r>
            <a:endParaRPr lang="en-US" dirty="0"/>
          </a:p>
        </p:txBody>
      </p:sp>
      <p:sp>
        <p:nvSpPr>
          <p:cNvPr id="173082" name="Rectangle 26 1"/>
          <p:cNvSpPr>
            <a:spLocks noGrp="1" noChangeArrowheads="1"/>
          </p:cNvSpPr>
          <p:nvPr>
            <p:ph idx="1"/>
          </p:nvPr>
        </p:nvSpPr>
        <p:spPr>
          <a:xfrm>
            <a:off x="457200" y="1600201"/>
            <a:ext cx="11305308" cy="2286000"/>
          </a:xfrm>
        </p:spPr>
        <p:txBody>
          <a:bodyPr/>
          <a:lstStyle/>
          <a:p>
            <a:r>
              <a:rPr lang="en-US" sz="2800" dirty="0"/>
              <a:t>I’d like the same flow out of each orifice in this pipe. (or I’d like </a:t>
            </a:r>
          </a:p>
          <a:p>
            <a:r>
              <a:rPr lang="en-US" sz="2800" dirty="0"/>
              <a:t>I need all of the orifices to be the same diameter</a:t>
            </a:r>
          </a:p>
          <a:p>
            <a:r>
              <a:rPr lang="en-US" sz="2800" dirty="0"/>
              <a:t>Should I</a:t>
            </a:r>
          </a:p>
          <a:p>
            <a:pPr marL="914400" lvl="1" indent="-457200">
              <a:buFont typeface="+mj-lt"/>
              <a:buAutoNum type="arabicPeriod"/>
            </a:pPr>
            <a:r>
              <a:rPr lang="en-US" sz="2400" dirty="0"/>
              <a:t>Increase the diameter of the orifices to make the flow more equal?</a:t>
            </a:r>
          </a:p>
          <a:p>
            <a:pPr marL="914400" lvl="1" indent="-457200">
              <a:buFont typeface="+mj-lt"/>
              <a:buAutoNum type="arabicPeriod"/>
            </a:pPr>
            <a:r>
              <a:rPr lang="en-US" sz="2400" dirty="0"/>
              <a:t>Decrease the diameter of the orifices to make the flow more equal?</a:t>
            </a:r>
          </a:p>
        </p:txBody>
      </p:sp>
      <p:grpSp>
        <p:nvGrpSpPr>
          <p:cNvPr id="5" name="Group 24"/>
          <p:cNvGrpSpPr>
            <a:grpSpLocks/>
          </p:cNvGrpSpPr>
          <p:nvPr/>
        </p:nvGrpSpPr>
        <p:grpSpPr bwMode="auto">
          <a:xfrm>
            <a:off x="1752600" y="4912151"/>
            <a:ext cx="7713663" cy="1727200"/>
            <a:chOff x="2564" y="2924"/>
            <a:chExt cx="2928" cy="1088"/>
          </a:xfrm>
        </p:grpSpPr>
        <p:sp>
          <p:nvSpPr>
            <p:cNvPr id="6"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7" name="Rectangle 26 2"/>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8" name="Group 26"/>
          <p:cNvGrpSpPr>
            <a:grpSpLocks/>
          </p:cNvGrpSpPr>
          <p:nvPr/>
        </p:nvGrpSpPr>
        <p:grpSpPr bwMode="auto">
          <a:xfrm>
            <a:off x="6559550" y="4470826"/>
            <a:ext cx="658813" cy="717550"/>
            <a:chOff x="6248400" y="4267200"/>
            <a:chExt cx="659199" cy="717550"/>
          </a:xfrm>
        </p:grpSpPr>
        <p:sp>
          <p:nvSpPr>
            <p:cNvPr id="9" name="Rectangle 27"/>
            <p:cNvSpPr>
              <a:spLocks noChangeArrowheads="1"/>
            </p:cNvSpPr>
            <p:nvPr/>
          </p:nvSpPr>
          <p:spPr bwMode="auto">
            <a:xfrm>
              <a:off x="6400889" y="4465638"/>
              <a:ext cx="184258"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0" name="TextBox 28"/>
            <p:cNvSpPr txBox="1">
              <a:spLocks noChangeArrowheads="1"/>
            </p:cNvSpPr>
            <p:nvPr/>
          </p:nvSpPr>
          <p:spPr bwMode="auto">
            <a:xfrm>
              <a:off x="6248400" y="4267200"/>
              <a:ext cx="659199" cy="519113"/>
            </a:xfrm>
            <a:prstGeom prst="rect">
              <a:avLst/>
            </a:prstGeom>
            <a:noFill/>
            <a:ln w="9525">
              <a:noFill/>
              <a:miter lim="800000"/>
              <a:headEnd/>
              <a:tailEnd/>
            </a:ln>
          </p:spPr>
          <p:txBody>
            <a:bodyPr wrap="none">
              <a:spAutoFit/>
            </a:bodyPr>
            <a:lstStyle/>
            <a:p>
              <a:r>
                <a:rPr lang="en-US"/>
                <a:t>n-1</a:t>
              </a:r>
            </a:p>
          </p:txBody>
        </p:sp>
      </p:grpSp>
      <p:grpSp>
        <p:nvGrpSpPr>
          <p:cNvPr id="11" name="Group 29"/>
          <p:cNvGrpSpPr>
            <a:grpSpLocks/>
          </p:cNvGrpSpPr>
          <p:nvPr/>
        </p:nvGrpSpPr>
        <p:grpSpPr bwMode="auto">
          <a:xfrm>
            <a:off x="4479925" y="4470826"/>
            <a:ext cx="379413" cy="717550"/>
            <a:chOff x="4495800" y="4267200"/>
            <a:chExt cx="379413" cy="717550"/>
          </a:xfrm>
        </p:grpSpPr>
        <p:sp>
          <p:nvSpPr>
            <p:cNvPr id="12" name="Rectangle 30"/>
            <p:cNvSpPr>
              <a:spLocks noChangeArrowheads="1"/>
            </p:cNvSpPr>
            <p:nvPr/>
          </p:nvSpPr>
          <p:spPr bwMode="auto">
            <a:xfrm>
              <a:off x="4495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3" name="TextBox 31"/>
            <p:cNvSpPr txBox="1">
              <a:spLocks noChangeArrowheads="1"/>
            </p:cNvSpPr>
            <p:nvPr/>
          </p:nvSpPr>
          <p:spPr bwMode="auto">
            <a:xfrm>
              <a:off x="4513263" y="4267200"/>
              <a:ext cx="361950" cy="519113"/>
            </a:xfrm>
            <a:prstGeom prst="rect">
              <a:avLst/>
            </a:prstGeom>
            <a:noFill/>
            <a:ln w="9525">
              <a:noFill/>
              <a:miter lim="800000"/>
              <a:headEnd/>
              <a:tailEnd/>
            </a:ln>
          </p:spPr>
          <p:txBody>
            <a:bodyPr wrap="none">
              <a:spAutoFit/>
            </a:bodyPr>
            <a:lstStyle/>
            <a:p>
              <a:r>
                <a:rPr lang="en-US"/>
                <a:t>2</a:t>
              </a:r>
            </a:p>
          </p:txBody>
        </p:sp>
      </p:grpSp>
      <p:grpSp>
        <p:nvGrpSpPr>
          <p:cNvPr id="14" name="Group 32"/>
          <p:cNvGrpSpPr>
            <a:grpSpLocks/>
          </p:cNvGrpSpPr>
          <p:nvPr/>
        </p:nvGrpSpPr>
        <p:grpSpPr bwMode="auto">
          <a:xfrm>
            <a:off x="8899525" y="4470826"/>
            <a:ext cx="379413" cy="717550"/>
            <a:chOff x="7924800" y="4267200"/>
            <a:chExt cx="379413" cy="717550"/>
          </a:xfrm>
        </p:grpSpPr>
        <p:sp>
          <p:nvSpPr>
            <p:cNvPr id="15" name="Rectangle 33"/>
            <p:cNvSpPr>
              <a:spLocks noChangeArrowheads="1"/>
            </p:cNvSpPr>
            <p:nvPr/>
          </p:nvSpPr>
          <p:spPr bwMode="auto">
            <a:xfrm>
              <a:off x="7924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6" name="TextBox 34"/>
            <p:cNvSpPr txBox="1">
              <a:spLocks noChangeArrowheads="1"/>
            </p:cNvSpPr>
            <p:nvPr/>
          </p:nvSpPr>
          <p:spPr bwMode="auto">
            <a:xfrm>
              <a:off x="7942263" y="4267200"/>
              <a:ext cx="361950" cy="519113"/>
            </a:xfrm>
            <a:prstGeom prst="rect">
              <a:avLst/>
            </a:prstGeom>
            <a:noFill/>
            <a:ln w="9525">
              <a:noFill/>
              <a:miter lim="800000"/>
              <a:headEnd/>
              <a:tailEnd/>
            </a:ln>
          </p:spPr>
          <p:txBody>
            <a:bodyPr wrap="none">
              <a:spAutoFit/>
            </a:bodyPr>
            <a:lstStyle/>
            <a:p>
              <a:r>
                <a:rPr lang="en-US"/>
                <a:t>n</a:t>
              </a:r>
            </a:p>
          </p:txBody>
        </p:sp>
      </p:grpSp>
      <p:sp>
        <p:nvSpPr>
          <p:cNvPr id="17" name="Rectangle 25 2"/>
          <p:cNvSpPr>
            <a:spLocks noChangeArrowheads="1"/>
          </p:cNvSpPr>
          <p:nvPr/>
        </p:nvSpPr>
        <p:spPr bwMode="auto">
          <a:xfrm rot="5400000">
            <a:off x="8587581" y="5736858"/>
            <a:ext cx="1693863" cy="76200"/>
          </a:xfrm>
          <a:prstGeom prst="rect">
            <a:avLst/>
          </a:prstGeom>
          <a:solidFill>
            <a:schemeClr val="accent1"/>
          </a:solidFill>
          <a:ln w="12700">
            <a:solidFill>
              <a:schemeClr val="tx1"/>
            </a:solidFill>
            <a:miter lim="800000"/>
            <a:headEnd/>
            <a:tailEnd/>
          </a:ln>
        </p:spPr>
        <p:txBody>
          <a:bodyPr rot="10800000" vert="eaVert" wrap="none" anchor="ctr"/>
          <a:lstStyle/>
          <a:p>
            <a:endParaRPr lang="en-US"/>
          </a:p>
        </p:txBody>
      </p:sp>
      <p:grpSp>
        <p:nvGrpSpPr>
          <p:cNvPr id="19" name="Group 26"/>
          <p:cNvGrpSpPr>
            <a:grpSpLocks/>
          </p:cNvGrpSpPr>
          <p:nvPr/>
        </p:nvGrpSpPr>
        <p:grpSpPr bwMode="auto">
          <a:xfrm>
            <a:off x="2270125" y="4470826"/>
            <a:ext cx="361950" cy="717550"/>
            <a:chOff x="854" y="2842"/>
            <a:chExt cx="228" cy="452"/>
          </a:xfrm>
        </p:grpSpPr>
        <p:sp>
          <p:nvSpPr>
            <p:cNvPr id="20" name="Rectangle 25 3"/>
            <p:cNvSpPr>
              <a:spLocks noChangeArrowheads="1"/>
            </p:cNvSpPr>
            <p:nvPr/>
          </p:nvSpPr>
          <p:spPr bwMode="auto">
            <a:xfrm>
              <a:off x="854" y="2967"/>
              <a:ext cx="116" cy="327"/>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21" name="TextBox 24"/>
            <p:cNvSpPr txBox="1">
              <a:spLocks noChangeArrowheads="1"/>
            </p:cNvSpPr>
            <p:nvPr/>
          </p:nvSpPr>
          <p:spPr bwMode="auto">
            <a:xfrm>
              <a:off x="854" y="2842"/>
              <a:ext cx="228" cy="327"/>
            </a:xfrm>
            <a:prstGeom prst="rect">
              <a:avLst/>
            </a:prstGeom>
            <a:noFill/>
            <a:ln w="9525">
              <a:noFill/>
              <a:miter lim="800000"/>
              <a:headEnd/>
              <a:tailEnd/>
            </a:ln>
          </p:spPr>
          <p:txBody>
            <a:bodyPr wrap="none">
              <a:spAutoFit/>
            </a:bodyPr>
            <a:lstStyle/>
            <a:p>
              <a:r>
                <a:rPr lang="en-US"/>
                <a:t>1</a:t>
              </a:r>
            </a:p>
          </p:txBody>
        </p:sp>
      </p:grpSp>
      <p:grpSp>
        <p:nvGrpSpPr>
          <p:cNvPr id="22" name="Group 36"/>
          <p:cNvGrpSpPr>
            <a:grpSpLocks/>
          </p:cNvGrpSpPr>
          <p:nvPr/>
        </p:nvGrpSpPr>
        <p:grpSpPr bwMode="auto">
          <a:xfrm rot="10800000" flipV="1">
            <a:off x="2362200" y="4851826"/>
            <a:ext cx="6630988" cy="382588"/>
            <a:chOff x="1446211" y="4114006"/>
            <a:chExt cx="6630988" cy="915988"/>
          </a:xfrm>
        </p:grpSpPr>
        <p:cxnSp>
          <p:nvCxnSpPr>
            <p:cNvPr id="23"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24"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25"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26"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27" name="Lightning Bolt 26"/>
          <p:cNvSpPr/>
          <p:nvPr/>
        </p:nvSpPr>
        <p:spPr bwMode="auto">
          <a:xfrm>
            <a:off x="5257800" y="4669264"/>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Lightning Bolt 27"/>
          <p:cNvSpPr/>
          <p:nvPr/>
        </p:nvSpPr>
        <p:spPr bwMode="auto">
          <a:xfrm>
            <a:off x="5378144" y="6362334"/>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Lightning Bolt 28"/>
          <p:cNvSpPr/>
          <p:nvPr/>
        </p:nvSpPr>
        <p:spPr bwMode="auto">
          <a:xfrm>
            <a:off x="5378144" y="5566995"/>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0" name="Straight Arrow Connector 29"/>
          <p:cNvCxnSpPr>
            <a:endCxn id="21" idx="1"/>
          </p:cNvCxnSpPr>
          <p:nvPr/>
        </p:nvCxnSpPr>
        <p:spPr bwMode="auto">
          <a:xfrm>
            <a:off x="2070894" y="4633914"/>
            <a:ext cx="199231" cy="9646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1" name="Picture 3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160642" y="4165037"/>
            <a:ext cx="466409" cy="288991"/>
          </a:xfrm>
          <a:prstGeom prst="rect">
            <a:avLst/>
          </a:prstGeom>
        </p:spPr>
      </p:pic>
      <p:pic>
        <p:nvPicPr>
          <p:cNvPr id="32" name="Picture 3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02218" y="4207592"/>
            <a:ext cx="471896" cy="288991"/>
          </a:xfrm>
          <a:prstGeom prst="rect">
            <a:avLst/>
          </a:prstGeom>
        </p:spPr>
      </p:pic>
      <p:pic>
        <p:nvPicPr>
          <p:cNvPr id="44" name="Picture 43" descr="\documentclass{article}&#10;\usepackage{amsmath}&#10;\pagestyle{empty}&#10;\begin{document}&#10; &#10;$$  Q_{P_n}$$&#10;&#10;&#10;\end{document}" title="IguanaTex Bitmap Display">
            <a:extLst>
              <a:ext uri="{FF2B5EF4-FFF2-40B4-BE49-F238E27FC236}">
                <a16:creationId xmlns:a16="http://schemas.microsoft.com/office/drawing/2014/main" id="{B21481B4-0619-4A71-B437-26B6D4F7537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32180" y="4194374"/>
            <a:ext cx="501028" cy="290743"/>
          </a:xfrm>
          <a:prstGeom prst="rect">
            <a:avLst/>
          </a:prstGeom>
        </p:spPr>
      </p:pic>
      <p:cxnSp>
        <p:nvCxnSpPr>
          <p:cNvPr id="34" name="Straight Connector 33"/>
          <p:cNvCxnSpPr/>
          <p:nvPr/>
        </p:nvCxnSpPr>
        <p:spPr bwMode="auto">
          <a:xfrm>
            <a:off x="2037334" y="4988351"/>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cxnSp>
        <p:nvCxnSpPr>
          <p:cNvPr id="35" name="Straight Connector 34"/>
          <p:cNvCxnSpPr/>
          <p:nvPr/>
        </p:nvCxnSpPr>
        <p:spPr bwMode="auto">
          <a:xfrm>
            <a:off x="8832650" y="4988351"/>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sp>
        <p:nvSpPr>
          <p:cNvPr id="36" name="TextBox 35"/>
          <p:cNvSpPr txBox="1"/>
          <p:nvPr/>
        </p:nvSpPr>
        <p:spPr>
          <a:xfrm>
            <a:off x="1769369" y="5445281"/>
            <a:ext cx="603050" cy="523220"/>
          </a:xfrm>
          <a:prstGeom prst="rect">
            <a:avLst/>
          </a:prstGeom>
          <a:solidFill>
            <a:schemeClr val="bg1"/>
          </a:solidFill>
        </p:spPr>
        <p:txBody>
          <a:bodyPr wrap="none" rtlCol="0">
            <a:spAutoFit/>
          </a:bodyPr>
          <a:lstStyle/>
          <a:p>
            <a:r>
              <a:rPr lang="en-US" dirty="0"/>
              <a:t>cs</a:t>
            </a:r>
            <a:r>
              <a:rPr lang="en-US" baseline="-25000" dirty="0"/>
              <a:t>1</a:t>
            </a:r>
            <a:endParaRPr lang="en-US" dirty="0"/>
          </a:p>
        </p:txBody>
      </p:sp>
      <p:sp>
        <p:nvSpPr>
          <p:cNvPr id="37" name="TextBox 36"/>
          <p:cNvSpPr txBox="1"/>
          <p:nvPr/>
        </p:nvSpPr>
        <p:spPr>
          <a:xfrm>
            <a:off x="8458200" y="5620641"/>
            <a:ext cx="603050" cy="523220"/>
          </a:xfrm>
          <a:prstGeom prst="rect">
            <a:avLst/>
          </a:prstGeom>
          <a:solidFill>
            <a:schemeClr val="bg1"/>
          </a:solidFill>
        </p:spPr>
        <p:txBody>
          <a:bodyPr wrap="none" rtlCol="0">
            <a:spAutoFit/>
          </a:bodyPr>
          <a:lstStyle/>
          <a:p>
            <a:r>
              <a:rPr lang="en-US" dirty="0" err="1"/>
              <a:t>cs</a:t>
            </a:r>
            <a:r>
              <a:rPr lang="en-US" baseline="-25000" dirty="0" err="1"/>
              <a:t>n</a:t>
            </a:r>
            <a:endParaRPr lang="en-US" dirty="0"/>
          </a:p>
        </p:txBody>
      </p:sp>
      <p:sp>
        <p:nvSpPr>
          <p:cNvPr id="38" name="TextBox 37"/>
          <p:cNvSpPr txBox="1"/>
          <p:nvPr/>
        </p:nvSpPr>
        <p:spPr>
          <a:xfrm>
            <a:off x="4567232" y="6000868"/>
            <a:ext cx="2226892" cy="523220"/>
          </a:xfrm>
          <a:prstGeom prst="rect">
            <a:avLst/>
          </a:prstGeom>
          <a:noFill/>
        </p:spPr>
        <p:txBody>
          <a:bodyPr wrap="none" rtlCol="0">
            <a:spAutoFit/>
          </a:bodyPr>
          <a:lstStyle/>
          <a:p>
            <a:r>
              <a:rPr lang="en-US" dirty="0"/>
              <a:t>Inlet manifold</a:t>
            </a:r>
          </a:p>
        </p:txBody>
      </p:sp>
      <p:pic>
        <p:nvPicPr>
          <p:cNvPr id="40" name="Picture 3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589216" y="4552179"/>
            <a:ext cx="316427" cy="224974"/>
          </a:xfrm>
          <a:prstGeom prst="rect">
            <a:avLst/>
          </a:prstGeom>
        </p:spPr>
      </p:pic>
      <p:sp>
        <p:nvSpPr>
          <p:cNvPr id="18" name="Line 25"/>
          <p:cNvSpPr>
            <a:spLocks noChangeShapeType="1"/>
          </p:cNvSpPr>
          <p:nvPr/>
        </p:nvSpPr>
        <p:spPr bwMode="auto">
          <a:xfrm>
            <a:off x="2346325" y="5842426"/>
            <a:ext cx="6096000"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pic>
        <p:nvPicPr>
          <p:cNvPr id="48" name="Picture 47" descr="\documentclass{article}&#10;\usepackage{amsmath}&#10;\pagestyle{empty}&#10;\begin{document} &#10;&#10;$$  \frac{Q_{P_1}}{Q_{P_n}} = 1$$&#10;&#10;&#10;\end{document}" title="IguanaTex Bitmap Display">
            <a:extLst>
              <a:ext uri="{FF2B5EF4-FFF2-40B4-BE49-F238E27FC236}">
                <a16:creationId xmlns:a16="http://schemas.microsoft.com/office/drawing/2014/main" id="{132CD028-3D6C-4D55-8E89-B6D9780FEBC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439400" y="1524000"/>
            <a:ext cx="1126398" cy="7040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strategies</a:t>
            </a:r>
          </a:p>
        </p:txBody>
      </p:sp>
      <p:sp>
        <p:nvSpPr>
          <p:cNvPr id="3" name="Content Placeholder 2"/>
          <p:cNvSpPr>
            <a:spLocks noGrp="1"/>
          </p:cNvSpPr>
          <p:nvPr>
            <p:ph idx="1"/>
          </p:nvPr>
        </p:nvSpPr>
        <p:spPr/>
        <p:txBody>
          <a:bodyPr/>
          <a:lstStyle/>
          <a:p>
            <a:r>
              <a:rPr lang="en-US" sz="2800" dirty="0"/>
              <a:t>Make the paths identical (try this first!)</a:t>
            </a:r>
          </a:p>
          <a:p>
            <a:r>
              <a:rPr lang="en-US" sz="2800" dirty="0"/>
              <a:t>Add custom head loss to each path (complicated!)</a:t>
            </a:r>
          </a:p>
          <a:p>
            <a:r>
              <a:rPr lang="en-US" sz="2800" dirty="0"/>
              <a:t>Increase identical head loss in all paths to make differences insignificant</a:t>
            </a:r>
          </a:p>
          <a:p>
            <a:pPr lvl="1"/>
            <a:r>
              <a:rPr lang="en-US" sz="2400" dirty="0"/>
              <a:t>Clarifier bay inlet manifold diffuser pipes used to have high exit velocities</a:t>
            </a:r>
          </a:p>
          <a:p>
            <a:pPr lvl="1"/>
            <a:r>
              <a:rPr lang="en-US" sz="2400" dirty="0"/>
              <a:t>Clarifier bay effluent manifold uses orifice head loss</a:t>
            </a:r>
          </a:p>
          <a:p>
            <a:r>
              <a:rPr lang="en-US" sz="2800" dirty="0"/>
              <a:t>Reduce head loss and pressure recovery that cause differences in piezometric head</a:t>
            </a:r>
          </a:p>
          <a:p>
            <a:pPr lvl="1"/>
            <a:r>
              <a:rPr lang="en-US" sz="2400" dirty="0"/>
              <a:t>Use large diameter pipes for manifolds</a:t>
            </a:r>
          </a:p>
          <a:p>
            <a:r>
              <a:rPr lang="en-US" sz="2800" dirty="0"/>
              <a:t>Rule of thumb - exit and entrance velocities must be greater than manifold velocity!</a:t>
            </a:r>
          </a:p>
          <a:p>
            <a:pPr lvl="1"/>
            <a:endParaRPr lang="en-US" sz="2400" dirty="0"/>
          </a:p>
          <a:p>
            <a:pPr lvl="1"/>
            <a:endParaRPr lang="en-US" sz="2400" dirty="0"/>
          </a:p>
          <a:p>
            <a:endParaRPr lang="en-US" sz="2800" dirty="0"/>
          </a:p>
        </p:txBody>
      </p:sp>
      <p:sp>
        <p:nvSpPr>
          <p:cNvPr id="4" name="Rounded Rectangle 3"/>
          <p:cNvSpPr/>
          <p:nvPr/>
        </p:nvSpPr>
        <p:spPr bwMode="auto">
          <a:xfrm>
            <a:off x="304800" y="2667000"/>
            <a:ext cx="11811000" cy="2743200"/>
          </a:xfrm>
          <a:prstGeom prst="roundRect">
            <a:avLst/>
          </a:prstGeom>
          <a:noFill/>
          <a:ln w="57150" cap="flat" cmpd="sng" algn="ctr">
            <a:solidFill>
              <a:schemeClr val="accent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785875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B998-C38B-4EF0-834B-FA22126CE71A}"/>
              </a:ext>
            </a:extLst>
          </p:cNvPr>
          <p:cNvSpPr>
            <a:spLocks noGrp="1"/>
          </p:cNvSpPr>
          <p:nvPr>
            <p:ph type="title"/>
          </p:nvPr>
        </p:nvSpPr>
        <p:spPr/>
        <p:txBody>
          <a:bodyPr/>
          <a:lstStyle/>
          <a:p>
            <a:r>
              <a:rPr lang="en-US" dirty="0"/>
              <a:t>Now some physics: How do you know which way water will flow in a pipe?</a:t>
            </a:r>
          </a:p>
        </p:txBody>
      </p:sp>
      <p:sp>
        <p:nvSpPr>
          <p:cNvPr id="3" name="Content Placeholder 2">
            <a:extLst>
              <a:ext uri="{FF2B5EF4-FFF2-40B4-BE49-F238E27FC236}">
                <a16:creationId xmlns:a16="http://schemas.microsoft.com/office/drawing/2014/main" id="{DAD9DBE4-C6FF-46FF-8A61-A310FAFF79C1}"/>
              </a:ext>
            </a:extLst>
          </p:cNvPr>
          <p:cNvSpPr>
            <a:spLocks noGrp="1"/>
          </p:cNvSpPr>
          <p:nvPr>
            <p:ph idx="1"/>
          </p:nvPr>
        </p:nvSpPr>
        <p:spPr>
          <a:xfrm>
            <a:off x="457200" y="1600200"/>
            <a:ext cx="4953000" cy="4525963"/>
          </a:xfrm>
        </p:spPr>
        <p:txBody>
          <a:bodyPr/>
          <a:lstStyle/>
          <a:p>
            <a:r>
              <a:rPr lang="en-US" dirty="0"/>
              <a:t>Water flows down hill</a:t>
            </a:r>
          </a:p>
          <a:p>
            <a:r>
              <a:rPr lang="en-US" dirty="0"/>
              <a:t>Water flows from high pressure to lower pressure</a:t>
            </a:r>
          </a:p>
        </p:txBody>
      </p:sp>
      <p:grpSp>
        <p:nvGrpSpPr>
          <p:cNvPr id="11" name="Group 10">
            <a:extLst>
              <a:ext uri="{FF2B5EF4-FFF2-40B4-BE49-F238E27FC236}">
                <a16:creationId xmlns:a16="http://schemas.microsoft.com/office/drawing/2014/main" id="{271BFE77-9B73-494A-9ED6-3428E5BEC685}"/>
              </a:ext>
            </a:extLst>
          </p:cNvPr>
          <p:cNvGrpSpPr/>
          <p:nvPr/>
        </p:nvGrpSpPr>
        <p:grpSpPr>
          <a:xfrm>
            <a:off x="5105400" y="2743200"/>
            <a:ext cx="3248467" cy="685800"/>
            <a:chOff x="5105400" y="2743200"/>
            <a:chExt cx="3248467" cy="685800"/>
          </a:xfrm>
        </p:grpSpPr>
        <p:cxnSp>
          <p:nvCxnSpPr>
            <p:cNvPr id="6" name="Straight Connector 5">
              <a:extLst>
                <a:ext uri="{FF2B5EF4-FFF2-40B4-BE49-F238E27FC236}">
                  <a16:creationId xmlns:a16="http://schemas.microsoft.com/office/drawing/2014/main" id="{282C6083-9052-43F1-8CE9-4F0971FB884F}"/>
                </a:ext>
              </a:extLst>
            </p:cNvPr>
            <p:cNvCxnSpPr/>
            <p:nvPr/>
          </p:nvCxnSpPr>
          <p:spPr>
            <a:xfrm>
              <a:off x="5334000" y="3429000"/>
              <a:ext cx="2743200" cy="0"/>
            </a:xfrm>
            <a:prstGeom prst="line">
              <a:avLst/>
            </a:prstGeom>
            <a:ln w="304800" cmpd="dbl"/>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63FA98-29E2-4606-81B8-ABB4A1618D79}"/>
                </a:ext>
              </a:extLst>
            </p:cNvPr>
            <p:cNvSpPr txBox="1"/>
            <p:nvPr/>
          </p:nvSpPr>
          <p:spPr>
            <a:xfrm>
              <a:off x="5105400" y="2743200"/>
              <a:ext cx="505267" cy="523220"/>
            </a:xfrm>
            <a:prstGeom prst="rect">
              <a:avLst/>
            </a:prstGeom>
            <a:noFill/>
          </p:spPr>
          <p:txBody>
            <a:bodyPr wrap="none" rtlCol="0">
              <a:spAutoFit/>
            </a:bodyPr>
            <a:lstStyle/>
            <a:p>
              <a:r>
                <a:rPr lang="en-US" dirty="0"/>
                <a:t>P</a:t>
              </a:r>
              <a:r>
                <a:rPr lang="en-US" baseline="-25000" dirty="0"/>
                <a:t>1</a:t>
              </a:r>
            </a:p>
          </p:txBody>
        </p:sp>
        <p:sp>
          <p:nvSpPr>
            <p:cNvPr id="8" name="TextBox 7">
              <a:extLst>
                <a:ext uri="{FF2B5EF4-FFF2-40B4-BE49-F238E27FC236}">
                  <a16:creationId xmlns:a16="http://schemas.microsoft.com/office/drawing/2014/main" id="{BCD67290-91F8-485D-A70F-921F5D5762B9}"/>
                </a:ext>
              </a:extLst>
            </p:cNvPr>
            <p:cNvSpPr txBox="1"/>
            <p:nvPr/>
          </p:nvSpPr>
          <p:spPr>
            <a:xfrm>
              <a:off x="7848600" y="2743200"/>
              <a:ext cx="505267" cy="523220"/>
            </a:xfrm>
            <a:prstGeom prst="rect">
              <a:avLst/>
            </a:prstGeom>
            <a:noFill/>
          </p:spPr>
          <p:txBody>
            <a:bodyPr wrap="none" rtlCol="0">
              <a:spAutoFit/>
            </a:bodyPr>
            <a:lstStyle/>
            <a:p>
              <a:r>
                <a:rPr lang="en-US" dirty="0"/>
                <a:t>P</a:t>
              </a:r>
              <a:r>
                <a:rPr lang="en-US" baseline="-25000" dirty="0"/>
                <a:t>2</a:t>
              </a:r>
            </a:p>
          </p:txBody>
        </p:sp>
      </p:grpSp>
      <p:grpSp>
        <p:nvGrpSpPr>
          <p:cNvPr id="4" name="Group 3">
            <a:extLst>
              <a:ext uri="{FF2B5EF4-FFF2-40B4-BE49-F238E27FC236}">
                <a16:creationId xmlns:a16="http://schemas.microsoft.com/office/drawing/2014/main" id="{94C43345-6375-453A-ADDC-8FF4F3AF6295}"/>
              </a:ext>
            </a:extLst>
          </p:cNvPr>
          <p:cNvGrpSpPr/>
          <p:nvPr/>
        </p:nvGrpSpPr>
        <p:grpSpPr>
          <a:xfrm>
            <a:off x="7239000" y="1600200"/>
            <a:ext cx="3740188" cy="2656820"/>
            <a:chOff x="7239000" y="1600200"/>
            <a:chExt cx="3740188" cy="2656820"/>
          </a:xfrm>
        </p:grpSpPr>
        <p:cxnSp>
          <p:nvCxnSpPr>
            <p:cNvPr id="5" name="Straight Connector 4">
              <a:extLst>
                <a:ext uri="{FF2B5EF4-FFF2-40B4-BE49-F238E27FC236}">
                  <a16:creationId xmlns:a16="http://schemas.microsoft.com/office/drawing/2014/main" id="{70ABDCF8-BE50-4649-85F6-0E24CB69237A}"/>
                </a:ext>
              </a:extLst>
            </p:cNvPr>
            <p:cNvCxnSpPr/>
            <p:nvPr/>
          </p:nvCxnSpPr>
          <p:spPr>
            <a:xfrm>
              <a:off x="7772400" y="1828800"/>
              <a:ext cx="2743200" cy="2362200"/>
            </a:xfrm>
            <a:prstGeom prst="line">
              <a:avLst/>
            </a:prstGeom>
            <a:ln w="304800" cmpd="dbl"/>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3ADBF47-448D-49EE-856D-5963FF9BFCCC}"/>
                </a:ext>
              </a:extLst>
            </p:cNvPr>
            <p:cNvSpPr txBox="1"/>
            <p:nvPr/>
          </p:nvSpPr>
          <p:spPr>
            <a:xfrm>
              <a:off x="7239000" y="1600200"/>
              <a:ext cx="463588" cy="523220"/>
            </a:xfrm>
            <a:prstGeom prst="rect">
              <a:avLst/>
            </a:prstGeom>
            <a:noFill/>
          </p:spPr>
          <p:txBody>
            <a:bodyPr wrap="none" rtlCol="0">
              <a:spAutoFit/>
            </a:bodyPr>
            <a:lstStyle/>
            <a:p>
              <a:r>
                <a:rPr lang="en-US" dirty="0"/>
                <a:t>z</a:t>
              </a:r>
              <a:r>
                <a:rPr lang="en-US" baseline="-25000" dirty="0"/>
                <a:t>1</a:t>
              </a:r>
            </a:p>
          </p:txBody>
        </p:sp>
        <p:sp>
          <p:nvSpPr>
            <p:cNvPr id="10" name="TextBox 9">
              <a:extLst>
                <a:ext uri="{FF2B5EF4-FFF2-40B4-BE49-F238E27FC236}">
                  <a16:creationId xmlns:a16="http://schemas.microsoft.com/office/drawing/2014/main" id="{873938D8-C04F-41F4-A4C2-3B673DE8F99C}"/>
                </a:ext>
              </a:extLst>
            </p:cNvPr>
            <p:cNvSpPr txBox="1"/>
            <p:nvPr/>
          </p:nvSpPr>
          <p:spPr>
            <a:xfrm>
              <a:off x="10515600" y="3733800"/>
              <a:ext cx="463588" cy="523220"/>
            </a:xfrm>
            <a:prstGeom prst="rect">
              <a:avLst/>
            </a:prstGeom>
            <a:noFill/>
          </p:spPr>
          <p:txBody>
            <a:bodyPr wrap="none" rtlCol="0">
              <a:spAutoFit/>
            </a:bodyPr>
            <a:lstStyle/>
            <a:p>
              <a:r>
                <a:rPr lang="en-US" dirty="0"/>
                <a:t>z</a:t>
              </a:r>
              <a:r>
                <a:rPr lang="en-US" baseline="-25000" dirty="0"/>
                <a:t>2</a:t>
              </a:r>
            </a:p>
          </p:txBody>
        </p:sp>
      </p:grpSp>
    </p:spTree>
    <p:extLst>
      <p:ext uri="{BB962C8B-B14F-4D97-AF65-F5344CB8AC3E}">
        <p14:creationId xmlns:p14="http://schemas.microsoft.com/office/powerpoint/2010/main" val="1706358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FA46-F3C1-4786-A541-E7D93D584452}"/>
              </a:ext>
            </a:extLst>
          </p:cNvPr>
          <p:cNvSpPr>
            <a:spLocks noGrp="1"/>
          </p:cNvSpPr>
          <p:nvPr>
            <p:ph type="title"/>
          </p:nvPr>
        </p:nvSpPr>
        <p:spPr/>
        <p:txBody>
          <a:bodyPr/>
          <a:lstStyle/>
          <a:p>
            <a:r>
              <a:rPr lang="en-US" dirty="0"/>
              <a:t>Let’s drop a pipe in a swimming pool</a:t>
            </a:r>
            <a:br>
              <a:rPr lang="en-US" dirty="0"/>
            </a:br>
            <a:r>
              <a:rPr lang="en-US" dirty="0"/>
              <a:t>Which way does the water flow?</a:t>
            </a:r>
          </a:p>
        </p:txBody>
      </p:sp>
      <p:sp>
        <p:nvSpPr>
          <p:cNvPr id="3" name="Content Placeholder 2">
            <a:extLst>
              <a:ext uri="{FF2B5EF4-FFF2-40B4-BE49-F238E27FC236}">
                <a16:creationId xmlns:a16="http://schemas.microsoft.com/office/drawing/2014/main" id="{0A84DFD0-4EAD-4222-A916-8642FA5B1CF6}"/>
              </a:ext>
            </a:extLst>
          </p:cNvPr>
          <p:cNvSpPr>
            <a:spLocks noGrp="1"/>
          </p:cNvSpPr>
          <p:nvPr>
            <p:ph idx="1"/>
          </p:nvPr>
        </p:nvSpPr>
        <p:spPr>
          <a:xfrm>
            <a:off x="457200" y="1600200"/>
            <a:ext cx="6096000" cy="4525963"/>
          </a:xfrm>
        </p:spPr>
        <p:txBody>
          <a:bodyPr/>
          <a:lstStyle/>
          <a:p>
            <a:r>
              <a:rPr lang="en-US" dirty="0"/>
              <a:t>From high elevation to low elevation!</a:t>
            </a:r>
          </a:p>
          <a:p>
            <a:r>
              <a:rPr lang="en-US" dirty="0"/>
              <a:t>From high pressure to low pressure</a:t>
            </a:r>
          </a:p>
          <a:p>
            <a:r>
              <a:rPr lang="en-US" dirty="0"/>
              <a:t>From high piezometric head to low piezometric head</a:t>
            </a:r>
          </a:p>
        </p:txBody>
      </p:sp>
      <p:grpSp>
        <p:nvGrpSpPr>
          <p:cNvPr id="4" name="Group 3">
            <a:extLst>
              <a:ext uri="{FF2B5EF4-FFF2-40B4-BE49-F238E27FC236}">
                <a16:creationId xmlns:a16="http://schemas.microsoft.com/office/drawing/2014/main" id="{9AFB9FDE-9496-4670-83D2-DDAAFEF63F0E}"/>
              </a:ext>
            </a:extLst>
          </p:cNvPr>
          <p:cNvGrpSpPr/>
          <p:nvPr/>
        </p:nvGrpSpPr>
        <p:grpSpPr>
          <a:xfrm>
            <a:off x="7086600" y="1600200"/>
            <a:ext cx="4679325" cy="4811372"/>
            <a:chOff x="1065321" y="1749226"/>
            <a:chExt cx="7574925" cy="4811372"/>
          </a:xfrm>
        </p:grpSpPr>
        <p:sp>
          <p:nvSpPr>
            <p:cNvPr id="5" name="Rectangle 4">
              <a:extLst>
                <a:ext uri="{FF2B5EF4-FFF2-40B4-BE49-F238E27FC236}">
                  <a16:creationId xmlns:a16="http://schemas.microsoft.com/office/drawing/2014/main" id="{21AED356-8CD2-47D6-8E19-18FFBAF11AF6}"/>
                </a:ext>
              </a:extLst>
            </p:cNvPr>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6" name="Freeform 4">
              <a:extLst>
                <a:ext uri="{FF2B5EF4-FFF2-40B4-BE49-F238E27FC236}">
                  <a16:creationId xmlns:a16="http://schemas.microsoft.com/office/drawing/2014/main" id="{E4314263-B9DC-4280-95F1-9F9116A61447}"/>
                </a:ext>
              </a:extLst>
            </p:cNvPr>
            <p:cNvSpPr/>
            <p:nvPr/>
          </p:nvSpPr>
          <p:spPr bwMode="auto">
            <a:xfrm>
              <a:off x="1065321" y="1749226"/>
              <a:ext cx="7574925" cy="4811372"/>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 name="connsiteX0" fmla="*/ 0 w 7574925"/>
                <a:gd name="connsiteY0" fmla="*/ 88452 h 4811372"/>
                <a:gd name="connsiteX1" fmla="*/ 0 w 7574925"/>
                <a:gd name="connsiteY1" fmla="*/ 4811372 h 4811372"/>
                <a:gd name="connsiteX2" fmla="*/ 7554897 w 7574925"/>
                <a:gd name="connsiteY2" fmla="*/ 4802494 h 4811372"/>
                <a:gd name="connsiteX3" fmla="*/ 7574925 w 7574925"/>
                <a:gd name="connsiteY3" fmla="*/ 0 h 4811372"/>
              </a:gdLst>
              <a:ahLst/>
              <a:cxnLst>
                <a:cxn ang="0">
                  <a:pos x="connsiteX0" y="connsiteY0"/>
                </a:cxn>
                <a:cxn ang="0">
                  <a:pos x="connsiteX1" y="connsiteY1"/>
                </a:cxn>
                <a:cxn ang="0">
                  <a:pos x="connsiteX2" y="connsiteY2"/>
                </a:cxn>
                <a:cxn ang="0">
                  <a:pos x="connsiteX3" y="connsiteY3"/>
                </a:cxn>
              </a:cxnLst>
              <a:rect l="l" t="t" r="r" b="b"/>
              <a:pathLst>
                <a:path w="7574925" h="4811372">
                  <a:moveTo>
                    <a:pt x="0" y="88452"/>
                  </a:moveTo>
                  <a:lnTo>
                    <a:pt x="0" y="4811372"/>
                  </a:lnTo>
                  <a:lnTo>
                    <a:pt x="7554897" y="4802494"/>
                  </a:lnTo>
                  <a:cubicBezTo>
                    <a:pt x="7557856" y="3331760"/>
                    <a:pt x="7571966" y="1470734"/>
                    <a:pt x="7574925" y="0"/>
                  </a:cubicBez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7" name="Straight Connector 6">
            <a:extLst>
              <a:ext uri="{FF2B5EF4-FFF2-40B4-BE49-F238E27FC236}">
                <a16:creationId xmlns:a16="http://schemas.microsoft.com/office/drawing/2014/main" id="{FA560644-BD3C-42F0-8FA4-E3B4D0782C16}"/>
              </a:ext>
            </a:extLst>
          </p:cNvPr>
          <p:cNvCxnSpPr/>
          <p:nvPr/>
        </p:nvCxnSpPr>
        <p:spPr>
          <a:xfrm>
            <a:off x="8077200" y="2667000"/>
            <a:ext cx="2743200" cy="2362200"/>
          </a:xfrm>
          <a:prstGeom prst="line">
            <a:avLst/>
          </a:prstGeom>
          <a:ln w="304800" cmpd="dbl"/>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6644C77-9598-493E-9ADD-A30BDE2D0843}"/>
              </a:ext>
            </a:extLst>
          </p:cNvPr>
          <p:cNvCxnSpPr/>
          <p:nvPr/>
        </p:nvCxnSpPr>
        <p:spPr>
          <a:xfrm>
            <a:off x="8305800" y="2438400"/>
            <a:ext cx="914400" cy="76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0C27D2-5FD0-43BB-BC7F-01EE27E70C60}"/>
              </a:ext>
            </a:extLst>
          </p:cNvPr>
          <p:cNvCxnSpPr>
            <a:cxnSpLocks/>
          </p:cNvCxnSpPr>
          <p:nvPr/>
        </p:nvCxnSpPr>
        <p:spPr>
          <a:xfrm rot="10800000">
            <a:off x="10058400" y="3962400"/>
            <a:ext cx="914400" cy="76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documentclass{article}&#10;\usepackage{amsmath}&#10;\pagestyle{empty}&#10;\begin{document}&#10;&#10;$ \Psi = \frac{p}{\rho g}+z $&#10;&#10;&#10;&#10;\end{document}" title="IguanaTex Bitmap Display">
            <a:extLst>
              <a:ext uri="{FF2B5EF4-FFF2-40B4-BE49-F238E27FC236}">
                <a16:creationId xmlns:a16="http://schemas.microsoft.com/office/drawing/2014/main" id="{000D1907-F04D-4BC3-8F87-E070E9FC97E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371600" y="5105400"/>
            <a:ext cx="3239417" cy="838200"/>
          </a:xfrm>
          <a:prstGeom prst="rect">
            <a:avLst/>
          </a:prstGeom>
        </p:spPr>
      </p:pic>
    </p:spTree>
    <p:extLst>
      <p:ext uri="{BB962C8B-B14F-4D97-AF65-F5344CB8AC3E}">
        <p14:creationId xmlns:p14="http://schemas.microsoft.com/office/powerpoint/2010/main" val="1091400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Group 55"/>
          <p:cNvGrpSpPr/>
          <p:nvPr/>
        </p:nvGrpSpPr>
        <p:grpSpPr>
          <a:xfrm>
            <a:off x="1877991" y="1295400"/>
            <a:ext cx="2922610" cy="287044"/>
            <a:chOff x="1065321" y="1837678"/>
            <a:chExt cx="7563774" cy="4722920"/>
          </a:xfrm>
        </p:grpSpPr>
        <p:sp>
          <p:nvSpPr>
            <p:cNvPr id="57" name="Rectangle 56"/>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8" name="Freeform 57"/>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7" name="Group 6"/>
          <p:cNvGrpSpPr/>
          <p:nvPr/>
        </p:nvGrpSpPr>
        <p:grpSpPr>
          <a:xfrm>
            <a:off x="1065321" y="1837678"/>
            <a:ext cx="7563774" cy="4722920"/>
            <a:chOff x="1065321" y="1837678"/>
            <a:chExt cx="7563774" cy="4722920"/>
          </a:xfrm>
        </p:grpSpPr>
        <p:sp>
          <p:nvSpPr>
            <p:cNvPr id="4" name="Rectangle 3"/>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 name="Freeform 4"/>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Isosceles Triangle 5"/>
          <p:cNvSpPr/>
          <p:nvPr/>
        </p:nvSpPr>
        <p:spPr bwMode="auto">
          <a:xfrm flipV="1">
            <a:off x="2510265" y="1830830"/>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rot="18813522">
            <a:off x="4652171" y="936129"/>
            <a:ext cx="1271908" cy="5707752"/>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54897"/>
              <a:gd name="connsiteY0" fmla="*/ 0 h 4722920"/>
              <a:gd name="connsiteX1" fmla="*/ 0 w 7554897"/>
              <a:gd name="connsiteY1" fmla="*/ 4722920 h 4722920"/>
              <a:gd name="connsiteX2" fmla="*/ 7554897 w 7554897"/>
              <a:gd name="connsiteY2" fmla="*/ 4714042 h 4722920"/>
              <a:gd name="connsiteX3" fmla="*/ 7299344 w 7554897"/>
              <a:gd name="connsiteY3" fmla="*/ 167653 h 4722920"/>
              <a:gd name="connsiteX0" fmla="*/ 0 w 7572230"/>
              <a:gd name="connsiteY0" fmla="*/ 0 h 4722920"/>
              <a:gd name="connsiteX1" fmla="*/ 0 w 7572230"/>
              <a:gd name="connsiteY1" fmla="*/ 4722920 h 4722920"/>
              <a:gd name="connsiteX2" fmla="*/ 7554897 w 7572230"/>
              <a:gd name="connsiteY2" fmla="*/ 4714042 h 4722920"/>
              <a:gd name="connsiteX3" fmla="*/ 7572237 w 7572230"/>
              <a:gd name="connsiteY3" fmla="*/ 323062 h 4722920"/>
              <a:gd name="connsiteX4" fmla="*/ 7299344 w 7572230"/>
              <a:gd name="connsiteY4" fmla="*/ 167653 h 4722920"/>
              <a:gd name="connsiteX0" fmla="*/ 382350 w 7954580"/>
              <a:gd name="connsiteY0" fmla="*/ 0 h 4722920"/>
              <a:gd name="connsiteX1" fmla="*/ -8 w 7954580"/>
              <a:gd name="connsiteY1" fmla="*/ 106649 h 4722920"/>
              <a:gd name="connsiteX2" fmla="*/ 382350 w 7954580"/>
              <a:gd name="connsiteY2" fmla="*/ 4722920 h 4722920"/>
              <a:gd name="connsiteX3" fmla="*/ 7937247 w 7954580"/>
              <a:gd name="connsiteY3" fmla="*/ 4714042 h 4722920"/>
              <a:gd name="connsiteX4" fmla="*/ 7954587 w 7954580"/>
              <a:gd name="connsiteY4" fmla="*/ 323062 h 4722920"/>
              <a:gd name="connsiteX5" fmla="*/ 7681694 w 7954580"/>
              <a:gd name="connsiteY5" fmla="*/ 167653 h 4722920"/>
              <a:gd name="connsiteX0" fmla="*/ 26219109 w 26219098"/>
              <a:gd name="connsiteY0" fmla="*/ 0 h 5582698"/>
              <a:gd name="connsiteX1" fmla="*/ -8 w 26219098"/>
              <a:gd name="connsiteY1" fmla="*/ 966427 h 5582698"/>
              <a:gd name="connsiteX2" fmla="*/ 382350 w 26219098"/>
              <a:gd name="connsiteY2" fmla="*/ 5582698 h 5582698"/>
              <a:gd name="connsiteX3" fmla="*/ 7937247 w 26219098"/>
              <a:gd name="connsiteY3" fmla="*/ 5573820 h 5582698"/>
              <a:gd name="connsiteX4" fmla="*/ 7954587 w 26219098"/>
              <a:gd name="connsiteY4" fmla="*/ 1182840 h 5582698"/>
              <a:gd name="connsiteX5" fmla="*/ 7681694 w 26219098"/>
              <a:gd name="connsiteY5" fmla="*/ 1027431 h 5582698"/>
              <a:gd name="connsiteX0" fmla="*/ 26219109 w 32805868"/>
              <a:gd name="connsiteY0" fmla="*/ 0 h 5582698"/>
              <a:gd name="connsiteX1" fmla="*/ -8 w 32805868"/>
              <a:gd name="connsiteY1" fmla="*/ 966427 h 5582698"/>
              <a:gd name="connsiteX2" fmla="*/ 382350 w 32805868"/>
              <a:gd name="connsiteY2" fmla="*/ 5582698 h 5582698"/>
              <a:gd name="connsiteX3" fmla="*/ 7937247 w 32805868"/>
              <a:gd name="connsiteY3" fmla="*/ 5573820 h 5582698"/>
              <a:gd name="connsiteX4" fmla="*/ 7954587 w 32805868"/>
              <a:gd name="connsiteY4" fmla="*/ 1182840 h 5582698"/>
              <a:gd name="connsiteX5" fmla="*/ 32805871 w 32805868"/>
              <a:gd name="connsiteY5" fmla="*/ 265244 h 558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05868" h="5582698">
                <a:moveTo>
                  <a:pt x="26219109" y="0"/>
                </a:moveTo>
                <a:lnTo>
                  <a:pt x="-8" y="966427"/>
                </a:lnTo>
                <a:lnTo>
                  <a:pt x="382350" y="5582698"/>
                </a:lnTo>
                <a:lnTo>
                  <a:pt x="7937247" y="5573820"/>
                </a:lnTo>
                <a:cubicBezTo>
                  <a:pt x="7943025" y="4110160"/>
                  <a:pt x="7948809" y="2646500"/>
                  <a:pt x="7954587" y="1182840"/>
                </a:cubicBezTo>
                <a:lnTo>
                  <a:pt x="32805871" y="265244"/>
                </a:lnTo>
              </a:path>
            </a:pathLst>
          </a:custGeom>
          <a:solidFill>
            <a:schemeClr val="accent3">
              <a:lumMod val="60000"/>
              <a:lumOff val="4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Oval 10"/>
          <p:cNvSpPr/>
          <p:nvPr/>
        </p:nvSpPr>
        <p:spPr bwMode="auto">
          <a:xfrm>
            <a:off x="3581400" y="-218851"/>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Arc 11"/>
          <p:cNvSpPr/>
          <p:nvPr/>
        </p:nvSpPr>
        <p:spPr bwMode="auto">
          <a:xfrm>
            <a:off x="8413812" y="2098088"/>
            <a:ext cx="381000" cy="457200"/>
          </a:xfrm>
          <a:prstGeom prst="arc">
            <a:avLst/>
          </a:prstGeom>
          <a:noFill/>
          <a:ln w="762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Oval 12"/>
          <p:cNvSpPr/>
          <p:nvPr/>
        </p:nvSpPr>
        <p:spPr bwMode="auto">
          <a:xfrm>
            <a:off x="8728969" y="2335566"/>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TextBox 19"/>
          <p:cNvSpPr txBox="1"/>
          <p:nvPr/>
        </p:nvSpPr>
        <p:spPr>
          <a:xfrm>
            <a:off x="192971" y="1788392"/>
            <a:ext cx="785793" cy="523220"/>
          </a:xfrm>
          <a:prstGeom prst="rect">
            <a:avLst/>
          </a:prstGeom>
          <a:noFill/>
        </p:spPr>
        <p:txBody>
          <a:bodyPr wrap="none" rtlCol="0">
            <a:spAutoFit/>
          </a:bodyPr>
          <a:lstStyle/>
          <a:p>
            <a:r>
              <a:rPr lang="en-US" dirty="0"/>
              <a:t>Z=0</a:t>
            </a:r>
          </a:p>
        </p:txBody>
      </p:sp>
      <p:sp>
        <p:nvSpPr>
          <p:cNvPr id="21" name="Isosceles Triangle 20"/>
          <p:cNvSpPr/>
          <p:nvPr/>
        </p:nvSpPr>
        <p:spPr bwMode="auto">
          <a:xfrm flipV="1">
            <a:off x="2418301" y="1075912"/>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 name="Straight Connector 23"/>
          <p:cNvCxnSpPr/>
          <p:nvPr/>
        </p:nvCxnSpPr>
        <p:spPr bwMode="auto">
          <a:xfrm flipH="1">
            <a:off x="1341620" y="1307718"/>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26" name="Straight Arrow Connector 25"/>
          <p:cNvCxnSpPr/>
          <p:nvPr/>
        </p:nvCxnSpPr>
        <p:spPr bwMode="auto">
          <a:xfrm>
            <a:off x="1575782" y="1295400"/>
            <a:ext cx="0" cy="74959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34" name="Picture 3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502373" y="3532327"/>
            <a:ext cx="1246476" cy="166095"/>
          </a:xfrm>
          <a:prstGeom prst="rect">
            <a:avLst/>
          </a:prstGeom>
        </p:spPr>
      </p:pic>
      <p:pic>
        <p:nvPicPr>
          <p:cNvPr id="39" name="Picture 3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463144" y="2980501"/>
            <a:ext cx="1415619" cy="315429"/>
          </a:xfrm>
          <a:prstGeom prst="rect">
            <a:avLst/>
          </a:prstGeom>
        </p:spPr>
      </p:pic>
      <p:grpSp>
        <p:nvGrpSpPr>
          <p:cNvPr id="41" name="Group 40"/>
          <p:cNvGrpSpPr/>
          <p:nvPr/>
        </p:nvGrpSpPr>
        <p:grpSpPr>
          <a:xfrm>
            <a:off x="3459565" y="3500485"/>
            <a:ext cx="309643" cy="338554"/>
            <a:chOff x="3459565" y="3500485"/>
            <a:chExt cx="309643" cy="338554"/>
          </a:xfrm>
        </p:grpSpPr>
        <p:sp>
          <p:nvSpPr>
            <p:cNvPr id="35" name="Oval 34"/>
            <p:cNvSpPr/>
            <p:nvPr/>
          </p:nvSpPr>
          <p:spPr bwMode="auto">
            <a:xfrm>
              <a:off x="3459565" y="3525441"/>
              <a:ext cx="91498" cy="116712"/>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TextBox 35"/>
            <p:cNvSpPr txBox="1"/>
            <p:nvPr/>
          </p:nvSpPr>
          <p:spPr>
            <a:xfrm>
              <a:off x="3481950" y="3500485"/>
              <a:ext cx="287258" cy="338554"/>
            </a:xfrm>
            <a:prstGeom prst="rect">
              <a:avLst/>
            </a:prstGeom>
            <a:noFill/>
          </p:spPr>
          <p:txBody>
            <a:bodyPr wrap="none" rtlCol="0">
              <a:spAutoFit/>
            </a:bodyPr>
            <a:lstStyle/>
            <a:p>
              <a:r>
                <a:rPr lang="en-US" sz="1600" dirty="0"/>
                <a:t>1</a:t>
              </a:r>
            </a:p>
          </p:txBody>
        </p:sp>
      </p:grpSp>
      <p:pic>
        <p:nvPicPr>
          <p:cNvPr id="38" name="Picture 3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502373" y="3918144"/>
            <a:ext cx="751238" cy="210286"/>
          </a:xfrm>
          <a:prstGeom prst="rect">
            <a:avLst/>
          </a:prstGeom>
        </p:spPr>
      </p:pic>
      <p:cxnSp>
        <p:nvCxnSpPr>
          <p:cNvPr id="59" name="Straight Connector 58"/>
          <p:cNvCxnSpPr/>
          <p:nvPr/>
        </p:nvCxnSpPr>
        <p:spPr bwMode="auto">
          <a:xfrm flipH="1">
            <a:off x="1320602" y="2044997"/>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22" name="TextBox 21"/>
          <p:cNvSpPr txBox="1"/>
          <p:nvPr/>
        </p:nvSpPr>
        <p:spPr>
          <a:xfrm>
            <a:off x="1353606" y="1426750"/>
            <a:ext cx="444352" cy="523220"/>
          </a:xfrm>
          <a:prstGeom prst="rect">
            <a:avLst/>
          </a:prstGeom>
          <a:solidFill>
            <a:schemeClr val="bg1"/>
          </a:solidFill>
        </p:spPr>
        <p:txBody>
          <a:bodyPr wrap="none" rtlCol="0">
            <a:spAutoFit/>
          </a:bodyPr>
          <a:lstStyle/>
          <a:p>
            <a:r>
              <a:rPr lang="en-US" dirty="0"/>
              <a:t>H</a:t>
            </a:r>
          </a:p>
        </p:txBody>
      </p:sp>
      <p:grpSp>
        <p:nvGrpSpPr>
          <p:cNvPr id="70" name="Group 69"/>
          <p:cNvGrpSpPr/>
          <p:nvPr/>
        </p:nvGrpSpPr>
        <p:grpSpPr>
          <a:xfrm>
            <a:off x="4002662" y="2944736"/>
            <a:ext cx="3150966" cy="3069910"/>
            <a:chOff x="4002662" y="2944736"/>
            <a:chExt cx="3150966" cy="3069910"/>
          </a:xfrm>
        </p:grpSpPr>
        <p:grpSp>
          <p:nvGrpSpPr>
            <p:cNvPr id="69" name="Group 68"/>
            <p:cNvGrpSpPr/>
            <p:nvPr/>
          </p:nvGrpSpPr>
          <p:grpSpPr>
            <a:xfrm>
              <a:off x="6701652" y="5475295"/>
              <a:ext cx="451976" cy="539351"/>
              <a:chOff x="6701652" y="5475295"/>
              <a:chExt cx="451976" cy="539351"/>
            </a:xfrm>
          </p:grpSpPr>
          <p:cxnSp>
            <p:nvCxnSpPr>
              <p:cNvPr id="50" name="Straight Connector 49"/>
              <p:cNvCxnSpPr/>
              <p:nvPr/>
            </p:nvCxnSpPr>
            <p:spPr bwMode="auto">
              <a:xfrm flipV="1">
                <a:off x="6701652" y="5782538"/>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55" name="TextBox 54"/>
              <p:cNvSpPr txBox="1"/>
              <p:nvPr/>
            </p:nvSpPr>
            <p:spPr>
              <a:xfrm>
                <a:off x="6853546" y="5475295"/>
                <a:ext cx="300082" cy="369332"/>
              </a:xfrm>
              <a:prstGeom prst="rect">
                <a:avLst/>
              </a:prstGeom>
              <a:noFill/>
            </p:spPr>
            <p:txBody>
              <a:bodyPr wrap="none" rtlCol="0">
                <a:spAutoFit/>
              </a:bodyPr>
              <a:lstStyle/>
              <a:p>
                <a:r>
                  <a:rPr lang="en-US" sz="1800" dirty="0"/>
                  <a:t>n</a:t>
                </a:r>
              </a:p>
            </p:txBody>
          </p:sp>
        </p:grpSp>
        <p:grpSp>
          <p:nvGrpSpPr>
            <p:cNvPr id="68" name="Group 67"/>
            <p:cNvGrpSpPr/>
            <p:nvPr/>
          </p:nvGrpSpPr>
          <p:grpSpPr>
            <a:xfrm>
              <a:off x="4002662" y="2944736"/>
              <a:ext cx="452471" cy="541324"/>
              <a:chOff x="4002662" y="2944736"/>
              <a:chExt cx="452471" cy="541324"/>
            </a:xfrm>
          </p:grpSpPr>
          <p:sp>
            <p:nvSpPr>
              <p:cNvPr id="54" name="TextBox 53"/>
              <p:cNvSpPr txBox="1"/>
              <p:nvPr/>
            </p:nvSpPr>
            <p:spPr>
              <a:xfrm>
                <a:off x="4155051" y="2944736"/>
                <a:ext cx="300082" cy="369332"/>
              </a:xfrm>
              <a:prstGeom prst="rect">
                <a:avLst/>
              </a:prstGeom>
              <a:noFill/>
            </p:spPr>
            <p:txBody>
              <a:bodyPr wrap="none" rtlCol="0">
                <a:spAutoFit/>
              </a:bodyPr>
              <a:lstStyle/>
              <a:p>
                <a:r>
                  <a:rPr lang="en-US" sz="1800" dirty="0"/>
                  <a:t>1</a:t>
                </a:r>
              </a:p>
            </p:txBody>
          </p:sp>
          <p:cxnSp>
            <p:nvCxnSpPr>
              <p:cNvPr id="61" name="Straight Connector 60"/>
              <p:cNvCxnSpPr/>
              <p:nvPr/>
            </p:nvCxnSpPr>
            <p:spPr bwMode="auto">
              <a:xfrm flipV="1">
                <a:off x="4002662" y="3253952"/>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grpSp>
      </p:grpSp>
      <p:sp>
        <p:nvSpPr>
          <p:cNvPr id="2" name="Title 1">
            <a:extLst>
              <a:ext uri="{FF2B5EF4-FFF2-40B4-BE49-F238E27FC236}">
                <a16:creationId xmlns:a16="http://schemas.microsoft.com/office/drawing/2014/main" id="{B2508127-4DA8-498E-8432-9576B1BD3FDA}"/>
              </a:ext>
            </a:extLst>
          </p:cNvPr>
          <p:cNvSpPr>
            <a:spLocks noGrp="1"/>
          </p:cNvSpPr>
          <p:nvPr>
            <p:ph type="title"/>
          </p:nvPr>
        </p:nvSpPr>
        <p:spPr/>
        <p:txBody>
          <a:bodyPr/>
          <a:lstStyle/>
          <a:p>
            <a:r>
              <a:rPr lang="en-US" dirty="0"/>
              <a:t>Piezometric head: no flow</a:t>
            </a:r>
          </a:p>
        </p:txBody>
      </p:sp>
      <p:sp>
        <p:nvSpPr>
          <p:cNvPr id="8" name="Content Placeholder 7">
            <a:extLst>
              <a:ext uri="{FF2B5EF4-FFF2-40B4-BE49-F238E27FC236}">
                <a16:creationId xmlns:a16="http://schemas.microsoft.com/office/drawing/2014/main" id="{8FD620DA-E329-45A1-84FA-26F8B7F20189}"/>
              </a:ext>
            </a:extLst>
          </p:cNvPr>
          <p:cNvSpPr>
            <a:spLocks noGrp="1"/>
          </p:cNvSpPr>
          <p:nvPr>
            <p:ph idx="1"/>
          </p:nvPr>
        </p:nvSpPr>
        <p:spPr>
          <a:xfrm>
            <a:off x="8991600" y="1600200"/>
            <a:ext cx="2770908" cy="4525963"/>
          </a:xfrm>
        </p:spPr>
        <p:txBody>
          <a:bodyPr/>
          <a:lstStyle/>
          <a:p>
            <a:endParaRPr lang="en-US" sz="2800" dirty="0"/>
          </a:p>
        </p:txBody>
      </p:sp>
      <p:pic>
        <p:nvPicPr>
          <p:cNvPr id="27" name="Picture 2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54901" y="3528240"/>
            <a:ext cx="1790476" cy="254476"/>
          </a:xfrm>
          <a:prstGeom prst="rect">
            <a:avLst/>
          </a:prstGeom>
        </p:spPr>
      </p:pic>
      <p:pic>
        <p:nvPicPr>
          <p:cNvPr id="9" name="Picture 8"/>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415672" y="2976415"/>
            <a:ext cx="1421714" cy="315429"/>
          </a:xfrm>
          <a:prstGeom prst="rect">
            <a:avLst/>
          </a:prstGeom>
        </p:spPr>
      </p:pic>
      <p:pic>
        <p:nvPicPr>
          <p:cNvPr id="25" name="Picture 24"/>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454901" y="3914058"/>
            <a:ext cx="857905" cy="210286"/>
          </a:xfrm>
          <a:prstGeom prst="rect">
            <a:avLst/>
          </a:prstGeom>
        </p:spPr>
      </p:pic>
      <p:grpSp>
        <p:nvGrpSpPr>
          <p:cNvPr id="77" name="Group 76"/>
          <p:cNvGrpSpPr/>
          <p:nvPr/>
        </p:nvGrpSpPr>
        <p:grpSpPr>
          <a:xfrm>
            <a:off x="4868239" y="3995000"/>
            <a:ext cx="309643" cy="338554"/>
            <a:chOff x="3459565" y="3500485"/>
            <a:chExt cx="309643" cy="338554"/>
          </a:xfrm>
        </p:grpSpPr>
        <p:sp>
          <p:nvSpPr>
            <p:cNvPr id="78" name="Oval 77"/>
            <p:cNvSpPr/>
            <p:nvPr/>
          </p:nvSpPr>
          <p:spPr bwMode="auto">
            <a:xfrm>
              <a:off x="3459565" y="3525441"/>
              <a:ext cx="91498" cy="116712"/>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9" name="TextBox 78"/>
            <p:cNvSpPr txBox="1"/>
            <p:nvPr/>
          </p:nvSpPr>
          <p:spPr>
            <a:xfrm>
              <a:off x="3481950" y="3500485"/>
              <a:ext cx="287258"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2911237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42" presetClass="path" presetSubtype="0" repeatCount="indefinite" accel="50000" decel="50000" fill="remove" grpId="0" nodeType="withEffect">
                                  <p:stCondLst>
                                    <p:cond delay="0"/>
                                  </p:stCondLst>
                                  <p:childTnLst>
                                    <p:animMotion origin="layout" path="M 0 -0.0449 L 0 0.25 " pathEditMode="relative" rAng="0" ptsTypes="AA">
                                      <p:cBhvr>
                                        <p:cTn id="20" dur="2000" fill="hold"/>
                                        <p:tgtEl>
                                          <p:spTgt spid="11"/>
                                        </p:tgtEl>
                                        <p:attrNameLst>
                                          <p:attrName>ppt_x</p:attrName>
                                          <p:attrName>ppt_y</p:attrName>
                                        </p:attrNameLst>
                                      </p:cBhvr>
                                      <p:rCtr x="0" y="14745"/>
                                    </p:animMotion>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1" nodeType="after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42" presetClass="path" presetSubtype="0" repeatCount="indefinite" accel="50000" decel="50000" fill="remove" grpId="0" nodeType="withEffect">
                                  <p:stCondLst>
                                    <p:cond delay="0"/>
                                  </p:stCondLst>
                                  <p:childTnLst>
                                    <p:animMotion origin="layout" path="M -8.33333E-7 2.59259E-6 L -0.00121 0.69328 " pathEditMode="relative" rAng="0" ptsTypes="AA">
                                      <p:cBhvr>
                                        <p:cTn id="28" dur="2000" fill="hold"/>
                                        <p:tgtEl>
                                          <p:spTgt spid="13"/>
                                        </p:tgtEl>
                                        <p:attrNameLst>
                                          <p:attrName>ppt_x</p:attrName>
                                          <p:attrName>ppt_y</p:attrName>
                                        </p:attrNameLst>
                                      </p:cBhvr>
                                      <p:rCtr x="-69" y="34653"/>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Group 55"/>
          <p:cNvGrpSpPr/>
          <p:nvPr/>
        </p:nvGrpSpPr>
        <p:grpSpPr>
          <a:xfrm>
            <a:off x="1877991" y="1295400"/>
            <a:ext cx="2922610" cy="287044"/>
            <a:chOff x="1065321" y="1837678"/>
            <a:chExt cx="7563774" cy="4722920"/>
          </a:xfrm>
        </p:grpSpPr>
        <p:sp>
          <p:nvSpPr>
            <p:cNvPr id="57" name="Rectangle 56"/>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8" name="Freeform 57"/>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 name="Title 1"/>
          <p:cNvSpPr>
            <a:spLocks noGrp="1"/>
          </p:cNvSpPr>
          <p:nvPr>
            <p:ph type="title"/>
          </p:nvPr>
        </p:nvSpPr>
        <p:spPr>
          <a:xfrm>
            <a:off x="5410200" y="228600"/>
            <a:ext cx="6352308" cy="1143000"/>
          </a:xfrm>
        </p:spPr>
        <p:txBody>
          <a:bodyPr/>
          <a:lstStyle/>
          <a:p>
            <a:r>
              <a:rPr lang="en-US" dirty="0"/>
              <a:t>Piezometric head with flow</a:t>
            </a:r>
          </a:p>
        </p:txBody>
      </p:sp>
      <p:sp>
        <p:nvSpPr>
          <p:cNvPr id="8" name="Content Placeholder 7">
            <a:extLst>
              <a:ext uri="{FF2B5EF4-FFF2-40B4-BE49-F238E27FC236}">
                <a16:creationId xmlns:a16="http://schemas.microsoft.com/office/drawing/2014/main" id="{A4282B91-A620-4921-96E1-A86E4D1F312B}"/>
              </a:ext>
            </a:extLst>
          </p:cNvPr>
          <p:cNvSpPr>
            <a:spLocks noGrp="1"/>
          </p:cNvSpPr>
          <p:nvPr>
            <p:ph idx="1"/>
          </p:nvPr>
        </p:nvSpPr>
        <p:spPr>
          <a:xfrm>
            <a:off x="9296400" y="1600200"/>
            <a:ext cx="2466108" cy="4525963"/>
          </a:xfrm>
        </p:spPr>
        <p:txBody>
          <a:bodyPr/>
          <a:lstStyle/>
          <a:p>
            <a:r>
              <a:rPr lang="en-US" sz="2800" dirty="0"/>
              <a:t>What sets H?</a:t>
            </a:r>
          </a:p>
          <a:p>
            <a:pPr lvl="1"/>
            <a:r>
              <a:rPr lang="en-US" sz="2400" dirty="0"/>
              <a:t>Flow per orifice</a:t>
            </a:r>
          </a:p>
          <a:p>
            <a:pPr lvl="1"/>
            <a:r>
              <a:rPr lang="en-US" sz="2400" dirty="0"/>
              <a:t>Orifice head loss</a:t>
            </a:r>
          </a:p>
          <a:p>
            <a:r>
              <a:rPr lang="en-US" sz="2800" dirty="0"/>
              <a:t>What sets change in piezometric head between port 1 and port n?</a:t>
            </a:r>
          </a:p>
          <a:p>
            <a:endParaRPr lang="en-US" sz="2800" dirty="0"/>
          </a:p>
        </p:txBody>
      </p:sp>
      <p:grpSp>
        <p:nvGrpSpPr>
          <p:cNvPr id="7" name="Group 6"/>
          <p:cNvGrpSpPr/>
          <p:nvPr/>
        </p:nvGrpSpPr>
        <p:grpSpPr>
          <a:xfrm>
            <a:off x="1065321" y="1837678"/>
            <a:ext cx="7563774" cy="4722920"/>
            <a:chOff x="1065321" y="1837678"/>
            <a:chExt cx="7563774" cy="4722920"/>
          </a:xfrm>
        </p:grpSpPr>
        <p:sp>
          <p:nvSpPr>
            <p:cNvPr id="4" name="Rectangle 3"/>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 name="Freeform 4"/>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Isosceles Triangle 5"/>
          <p:cNvSpPr/>
          <p:nvPr/>
        </p:nvSpPr>
        <p:spPr bwMode="auto">
          <a:xfrm flipV="1">
            <a:off x="2510265" y="1830830"/>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rot="18813522">
            <a:off x="4652171" y="936129"/>
            <a:ext cx="1271908" cy="5707752"/>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54897"/>
              <a:gd name="connsiteY0" fmla="*/ 0 h 4722920"/>
              <a:gd name="connsiteX1" fmla="*/ 0 w 7554897"/>
              <a:gd name="connsiteY1" fmla="*/ 4722920 h 4722920"/>
              <a:gd name="connsiteX2" fmla="*/ 7554897 w 7554897"/>
              <a:gd name="connsiteY2" fmla="*/ 4714042 h 4722920"/>
              <a:gd name="connsiteX3" fmla="*/ 7299344 w 7554897"/>
              <a:gd name="connsiteY3" fmla="*/ 167653 h 4722920"/>
              <a:gd name="connsiteX0" fmla="*/ 0 w 7572230"/>
              <a:gd name="connsiteY0" fmla="*/ 0 h 4722920"/>
              <a:gd name="connsiteX1" fmla="*/ 0 w 7572230"/>
              <a:gd name="connsiteY1" fmla="*/ 4722920 h 4722920"/>
              <a:gd name="connsiteX2" fmla="*/ 7554897 w 7572230"/>
              <a:gd name="connsiteY2" fmla="*/ 4714042 h 4722920"/>
              <a:gd name="connsiteX3" fmla="*/ 7572237 w 7572230"/>
              <a:gd name="connsiteY3" fmla="*/ 323062 h 4722920"/>
              <a:gd name="connsiteX4" fmla="*/ 7299344 w 7572230"/>
              <a:gd name="connsiteY4" fmla="*/ 167653 h 4722920"/>
              <a:gd name="connsiteX0" fmla="*/ 382350 w 7954580"/>
              <a:gd name="connsiteY0" fmla="*/ 0 h 4722920"/>
              <a:gd name="connsiteX1" fmla="*/ -8 w 7954580"/>
              <a:gd name="connsiteY1" fmla="*/ 106649 h 4722920"/>
              <a:gd name="connsiteX2" fmla="*/ 382350 w 7954580"/>
              <a:gd name="connsiteY2" fmla="*/ 4722920 h 4722920"/>
              <a:gd name="connsiteX3" fmla="*/ 7937247 w 7954580"/>
              <a:gd name="connsiteY3" fmla="*/ 4714042 h 4722920"/>
              <a:gd name="connsiteX4" fmla="*/ 7954587 w 7954580"/>
              <a:gd name="connsiteY4" fmla="*/ 323062 h 4722920"/>
              <a:gd name="connsiteX5" fmla="*/ 7681694 w 7954580"/>
              <a:gd name="connsiteY5" fmla="*/ 167653 h 4722920"/>
              <a:gd name="connsiteX0" fmla="*/ 26219109 w 26219098"/>
              <a:gd name="connsiteY0" fmla="*/ 0 h 5582698"/>
              <a:gd name="connsiteX1" fmla="*/ -8 w 26219098"/>
              <a:gd name="connsiteY1" fmla="*/ 966427 h 5582698"/>
              <a:gd name="connsiteX2" fmla="*/ 382350 w 26219098"/>
              <a:gd name="connsiteY2" fmla="*/ 5582698 h 5582698"/>
              <a:gd name="connsiteX3" fmla="*/ 7937247 w 26219098"/>
              <a:gd name="connsiteY3" fmla="*/ 5573820 h 5582698"/>
              <a:gd name="connsiteX4" fmla="*/ 7954587 w 26219098"/>
              <a:gd name="connsiteY4" fmla="*/ 1182840 h 5582698"/>
              <a:gd name="connsiteX5" fmla="*/ 7681694 w 26219098"/>
              <a:gd name="connsiteY5" fmla="*/ 1027431 h 5582698"/>
              <a:gd name="connsiteX0" fmla="*/ 26219109 w 32805868"/>
              <a:gd name="connsiteY0" fmla="*/ 0 h 5582698"/>
              <a:gd name="connsiteX1" fmla="*/ -8 w 32805868"/>
              <a:gd name="connsiteY1" fmla="*/ 966427 h 5582698"/>
              <a:gd name="connsiteX2" fmla="*/ 382350 w 32805868"/>
              <a:gd name="connsiteY2" fmla="*/ 5582698 h 5582698"/>
              <a:gd name="connsiteX3" fmla="*/ 7937247 w 32805868"/>
              <a:gd name="connsiteY3" fmla="*/ 5573820 h 5582698"/>
              <a:gd name="connsiteX4" fmla="*/ 7954587 w 32805868"/>
              <a:gd name="connsiteY4" fmla="*/ 1182840 h 5582698"/>
              <a:gd name="connsiteX5" fmla="*/ 32805871 w 32805868"/>
              <a:gd name="connsiteY5" fmla="*/ 265244 h 558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05868" h="5582698">
                <a:moveTo>
                  <a:pt x="26219109" y="0"/>
                </a:moveTo>
                <a:lnTo>
                  <a:pt x="-8" y="966427"/>
                </a:lnTo>
                <a:lnTo>
                  <a:pt x="382350" y="5582698"/>
                </a:lnTo>
                <a:lnTo>
                  <a:pt x="7937247" y="5573820"/>
                </a:lnTo>
                <a:cubicBezTo>
                  <a:pt x="7943025" y="4110160"/>
                  <a:pt x="7948809" y="2646500"/>
                  <a:pt x="7954587" y="1182840"/>
                </a:cubicBezTo>
                <a:lnTo>
                  <a:pt x="32805871" y="265244"/>
                </a:lnTo>
              </a:path>
            </a:pathLst>
          </a:custGeom>
          <a:solidFill>
            <a:schemeClr val="accent3">
              <a:lumMod val="60000"/>
              <a:lumOff val="4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Oval 10"/>
          <p:cNvSpPr/>
          <p:nvPr/>
        </p:nvSpPr>
        <p:spPr bwMode="auto">
          <a:xfrm>
            <a:off x="3581400" y="-218851"/>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Arc 11"/>
          <p:cNvSpPr/>
          <p:nvPr/>
        </p:nvSpPr>
        <p:spPr bwMode="auto">
          <a:xfrm>
            <a:off x="8413812" y="2098088"/>
            <a:ext cx="381000" cy="457200"/>
          </a:xfrm>
          <a:prstGeom prst="arc">
            <a:avLst/>
          </a:prstGeom>
          <a:noFill/>
          <a:ln w="762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Oval 12"/>
          <p:cNvSpPr/>
          <p:nvPr/>
        </p:nvSpPr>
        <p:spPr bwMode="auto">
          <a:xfrm>
            <a:off x="8728969" y="2335566"/>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0" name="Group 39"/>
          <p:cNvGrpSpPr/>
          <p:nvPr/>
        </p:nvGrpSpPr>
        <p:grpSpPr>
          <a:xfrm>
            <a:off x="4343400" y="3276600"/>
            <a:ext cx="2700755" cy="2772055"/>
            <a:chOff x="4343400" y="3276600"/>
            <a:chExt cx="2700755" cy="2772055"/>
          </a:xfrm>
        </p:grpSpPr>
        <p:sp>
          <p:nvSpPr>
            <p:cNvPr id="14" name="Rectangle 13"/>
            <p:cNvSpPr/>
            <p:nvPr/>
          </p:nvSpPr>
          <p:spPr bwMode="auto">
            <a:xfrm rot="18779528">
              <a:off x="4267200" y="3352800"/>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Rectangle 14"/>
            <p:cNvSpPr/>
            <p:nvPr/>
          </p:nvSpPr>
          <p:spPr bwMode="auto">
            <a:xfrm rot="18779528">
              <a:off x="4792111" y="3861491"/>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Rectangle 15"/>
            <p:cNvSpPr/>
            <p:nvPr/>
          </p:nvSpPr>
          <p:spPr bwMode="auto">
            <a:xfrm rot="18779528">
              <a:off x="5317022" y="4370182"/>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Rectangle 16"/>
            <p:cNvSpPr/>
            <p:nvPr/>
          </p:nvSpPr>
          <p:spPr bwMode="auto">
            <a:xfrm rot="18779528">
              <a:off x="5841933" y="4878873"/>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Rectangle 17"/>
            <p:cNvSpPr/>
            <p:nvPr/>
          </p:nvSpPr>
          <p:spPr bwMode="auto">
            <a:xfrm rot="18779528">
              <a:off x="6366844" y="5387564"/>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rot="18779528">
              <a:off x="6891755" y="5896255"/>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0" name="TextBox 19"/>
          <p:cNvSpPr txBox="1"/>
          <p:nvPr/>
        </p:nvSpPr>
        <p:spPr>
          <a:xfrm>
            <a:off x="192971" y="1788392"/>
            <a:ext cx="785793" cy="523220"/>
          </a:xfrm>
          <a:prstGeom prst="rect">
            <a:avLst/>
          </a:prstGeom>
          <a:noFill/>
        </p:spPr>
        <p:txBody>
          <a:bodyPr wrap="none" rtlCol="0">
            <a:spAutoFit/>
          </a:bodyPr>
          <a:lstStyle/>
          <a:p>
            <a:r>
              <a:rPr lang="en-US" dirty="0"/>
              <a:t>Z=0</a:t>
            </a:r>
          </a:p>
        </p:txBody>
      </p:sp>
      <p:sp>
        <p:nvSpPr>
          <p:cNvPr id="21" name="Isosceles Triangle 20"/>
          <p:cNvSpPr/>
          <p:nvPr/>
        </p:nvSpPr>
        <p:spPr bwMode="auto">
          <a:xfrm flipV="1">
            <a:off x="2418301" y="1075912"/>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 name="Straight Connector 23"/>
          <p:cNvCxnSpPr/>
          <p:nvPr/>
        </p:nvCxnSpPr>
        <p:spPr bwMode="auto">
          <a:xfrm flipH="1">
            <a:off x="1341620" y="1307718"/>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26" name="Straight Arrow Connector 25"/>
          <p:cNvCxnSpPr/>
          <p:nvPr/>
        </p:nvCxnSpPr>
        <p:spPr bwMode="auto">
          <a:xfrm>
            <a:off x="1575782" y="1295400"/>
            <a:ext cx="0" cy="74959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pSp>
        <p:nvGrpSpPr>
          <p:cNvPr id="67" name="Group 66"/>
          <p:cNvGrpSpPr/>
          <p:nvPr/>
        </p:nvGrpSpPr>
        <p:grpSpPr>
          <a:xfrm>
            <a:off x="4015840" y="2102265"/>
            <a:ext cx="4532694" cy="769046"/>
            <a:chOff x="4015840" y="2102265"/>
            <a:chExt cx="4532694" cy="769046"/>
          </a:xfrm>
        </p:grpSpPr>
        <p:sp>
          <p:nvSpPr>
            <p:cNvPr id="29" name="Left Brace 28"/>
            <p:cNvSpPr/>
            <p:nvPr/>
          </p:nvSpPr>
          <p:spPr bwMode="auto">
            <a:xfrm rot="16200000" flipH="1">
              <a:off x="4471963" y="1891909"/>
              <a:ext cx="177316" cy="1089562"/>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7" name="Left Brace 36"/>
            <p:cNvSpPr/>
            <p:nvPr/>
          </p:nvSpPr>
          <p:spPr bwMode="auto">
            <a:xfrm rot="16200000" flipH="1">
              <a:off x="6619137" y="1905486"/>
              <a:ext cx="131714" cy="1108016"/>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45" name="Picture 4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52653" y="2447145"/>
              <a:ext cx="4495881" cy="424166"/>
            </a:xfrm>
            <a:prstGeom prst="rect">
              <a:avLst/>
            </a:prstGeom>
          </p:spPr>
        </p:pic>
        <p:pic>
          <p:nvPicPr>
            <p:cNvPr id="46" name="Picture 4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371308" y="2110082"/>
              <a:ext cx="461050" cy="241503"/>
            </a:xfrm>
            <a:prstGeom prst="rect">
              <a:avLst/>
            </a:prstGeom>
          </p:spPr>
        </p:pic>
        <p:pic>
          <p:nvPicPr>
            <p:cNvPr id="47" name="Picture 46"/>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6475160" y="2102265"/>
              <a:ext cx="492414" cy="243071"/>
            </a:xfrm>
            <a:prstGeom prst="rect">
              <a:avLst/>
            </a:prstGeom>
          </p:spPr>
        </p:pic>
      </p:grpSp>
      <p:cxnSp>
        <p:nvCxnSpPr>
          <p:cNvPr id="59" name="Straight Connector 58"/>
          <p:cNvCxnSpPr/>
          <p:nvPr/>
        </p:nvCxnSpPr>
        <p:spPr bwMode="auto">
          <a:xfrm flipH="1">
            <a:off x="1320602" y="2044997"/>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22" name="TextBox 21"/>
          <p:cNvSpPr txBox="1"/>
          <p:nvPr/>
        </p:nvSpPr>
        <p:spPr>
          <a:xfrm>
            <a:off x="1353606" y="1426750"/>
            <a:ext cx="444352" cy="523220"/>
          </a:xfrm>
          <a:prstGeom prst="rect">
            <a:avLst/>
          </a:prstGeom>
          <a:solidFill>
            <a:schemeClr val="bg1"/>
          </a:solidFill>
        </p:spPr>
        <p:txBody>
          <a:bodyPr wrap="none" rtlCol="0">
            <a:spAutoFit/>
          </a:bodyPr>
          <a:lstStyle/>
          <a:p>
            <a:r>
              <a:rPr lang="en-US" dirty="0"/>
              <a:t>H</a:t>
            </a:r>
          </a:p>
        </p:txBody>
      </p:sp>
      <p:grpSp>
        <p:nvGrpSpPr>
          <p:cNvPr id="70" name="Group 69"/>
          <p:cNvGrpSpPr/>
          <p:nvPr/>
        </p:nvGrpSpPr>
        <p:grpSpPr>
          <a:xfrm>
            <a:off x="4002662" y="2944736"/>
            <a:ext cx="3150966" cy="3069910"/>
            <a:chOff x="4002662" y="2944736"/>
            <a:chExt cx="3150966" cy="3069910"/>
          </a:xfrm>
        </p:grpSpPr>
        <p:grpSp>
          <p:nvGrpSpPr>
            <p:cNvPr id="69" name="Group 68"/>
            <p:cNvGrpSpPr/>
            <p:nvPr/>
          </p:nvGrpSpPr>
          <p:grpSpPr>
            <a:xfrm>
              <a:off x="6701652" y="5475295"/>
              <a:ext cx="451976" cy="539351"/>
              <a:chOff x="6701652" y="5475295"/>
              <a:chExt cx="451976" cy="539351"/>
            </a:xfrm>
          </p:grpSpPr>
          <p:cxnSp>
            <p:nvCxnSpPr>
              <p:cNvPr id="50" name="Straight Connector 49"/>
              <p:cNvCxnSpPr/>
              <p:nvPr/>
            </p:nvCxnSpPr>
            <p:spPr bwMode="auto">
              <a:xfrm flipV="1">
                <a:off x="6701652" y="5782538"/>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55" name="TextBox 54"/>
              <p:cNvSpPr txBox="1"/>
              <p:nvPr/>
            </p:nvSpPr>
            <p:spPr>
              <a:xfrm>
                <a:off x="6853546" y="5475295"/>
                <a:ext cx="300082" cy="369332"/>
              </a:xfrm>
              <a:prstGeom prst="rect">
                <a:avLst/>
              </a:prstGeom>
              <a:noFill/>
            </p:spPr>
            <p:txBody>
              <a:bodyPr wrap="none" rtlCol="0">
                <a:spAutoFit/>
              </a:bodyPr>
              <a:lstStyle/>
              <a:p>
                <a:r>
                  <a:rPr lang="en-US" sz="1800" dirty="0"/>
                  <a:t>n</a:t>
                </a:r>
              </a:p>
            </p:txBody>
          </p:sp>
        </p:grpSp>
        <p:grpSp>
          <p:nvGrpSpPr>
            <p:cNvPr id="68" name="Group 67"/>
            <p:cNvGrpSpPr/>
            <p:nvPr/>
          </p:nvGrpSpPr>
          <p:grpSpPr>
            <a:xfrm>
              <a:off x="4002662" y="2944736"/>
              <a:ext cx="452471" cy="541324"/>
              <a:chOff x="4002662" y="2944736"/>
              <a:chExt cx="452471" cy="541324"/>
            </a:xfrm>
          </p:grpSpPr>
          <p:sp>
            <p:nvSpPr>
              <p:cNvPr id="54" name="TextBox 53"/>
              <p:cNvSpPr txBox="1"/>
              <p:nvPr/>
            </p:nvSpPr>
            <p:spPr>
              <a:xfrm>
                <a:off x="4155051" y="2944736"/>
                <a:ext cx="300082" cy="369332"/>
              </a:xfrm>
              <a:prstGeom prst="rect">
                <a:avLst/>
              </a:prstGeom>
              <a:noFill/>
            </p:spPr>
            <p:txBody>
              <a:bodyPr wrap="none" rtlCol="0">
                <a:spAutoFit/>
              </a:bodyPr>
              <a:lstStyle/>
              <a:p>
                <a:r>
                  <a:rPr lang="en-US" sz="1800" dirty="0"/>
                  <a:t>1</a:t>
                </a:r>
              </a:p>
            </p:txBody>
          </p:sp>
          <p:cxnSp>
            <p:nvCxnSpPr>
              <p:cNvPr id="61" name="Straight Connector 60"/>
              <p:cNvCxnSpPr/>
              <p:nvPr/>
            </p:nvCxnSpPr>
            <p:spPr bwMode="auto">
              <a:xfrm flipV="1">
                <a:off x="4002662" y="3253952"/>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grpSp>
      </p:grpSp>
      <p:pic>
        <p:nvPicPr>
          <p:cNvPr id="62" name="Picture 6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648333" y="3027015"/>
            <a:ext cx="3043549" cy="541400"/>
          </a:xfrm>
          <a:prstGeom prst="rect">
            <a:avLst/>
          </a:prstGeom>
        </p:spPr>
      </p:pic>
      <p:pic>
        <p:nvPicPr>
          <p:cNvPr id="65" name="Picture 6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83731" y="3753819"/>
            <a:ext cx="1923047" cy="451048"/>
          </a:xfrm>
          <a:prstGeom prst="rect">
            <a:avLst/>
          </a:prstGeom>
        </p:spPr>
      </p:pic>
      <p:sp>
        <p:nvSpPr>
          <p:cNvPr id="66" name="TextBox 65"/>
          <p:cNvSpPr txBox="1"/>
          <p:nvPr/>
        </p:nvSpPr>
        <p:spPr>
          <a:xfrm>
            <a:off x="6181679" y="4287682"/>
            <a:ext cx="2516009" cy="923330"/>
          </a:xfrm>
          <a:prstGeom prst="rect">
            <a:avLst/>
          </a:prstGeom>
          <a:noFill/>
        </p:spPr>
        <p:txBody>
          <a:bodyPr wrap="square" rtlCol="0">
            <a:spAutoFit/>
          </a:bodyPr>
          <a:lstStyle/>
          <a:p>
            <a:r>
              <a:rPr lang="en-US" sz="1800" dirty="0"/>
              <a:t>Piezometric head in an outlet manifold increases in direction of flow!</a:t>
            </a:r>
          </a:p>
        </p:txBody>
      </p:sp>
      <p:sp>
        <p:nvSpPr>
          <p:cNvPr id="52" name="TextBox 51"/>
          <p:cNvSpPr txBox="1"/>
          <p:nvPr/>
        </p:nvSpPr>
        <p:spPr>
          <a:xfrm>
            <a:off x="7247925" y="3628776"/>
            <a:ext cx="1332371" cy="646331"/>
          </a:xfrm>
          <a:prstGeom prst="rect">
            <a:avLst/>
          </a:prstGeom>
          <a:noFill/>
        </p:spPr>
        <p:txBody>
          <a:bodyPr wrap="square" rtlCol="0">
            <a:spAutoFit/>
          </a:bodyPr>
          <a:lstStyle/>
          <a:p>
            <a:r>
              <a:rPr lang="en-US" sz="1800" dirty="0"/>
              <a:t>Neglect head loss</a:t>
            </a:r>
          </a:p>
        </p:txBody>
      </p:sp>
    </p:spTree>
    <p:extLst>
      <p:ext uri="{BB962C8B-B14F-4D97-AF65-F5344CB8AC3E}">
        <p14:creationId xmlns:p14="http://schemas.microsoft.com/office/powerpoint/2010/main" val="277103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42" presetClass="path" presetSubtype="0" repeatCount="indefinite" accel="50000" decel="50000" fill="remove" grpId="0" nodeType="withEffect">
                                  <p:stCondLst>
                                    <p:cond delay="0"/>
                                  </p:stCondLst>
                                  <p:childTnLst>
                                    <p:animMotion origin="layout" path="M 0 -0.0449 L 0 0.25 " pathEditMode="relative" rAng="0" ptsTypes="AA">
                                      <p:cBhvr>
                                        <p:cTn id="8" dur="2000" fill="hold"/>
                                        <p:tgtEl>
                                          <p:spTgt spid="11"/>
                                        </p:tgtEl>
                                        <p:attrNameLst>
                                          <p:attrName>ppt_x</p:attrName>
                                          <p:attrName>ppt_y</p:attrName>
                                        </p:attrNameLst>
                                      </p:cBhvr>
                                      <p:rCtr x="0" y="14745"/>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grpId="1"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42" presetClass="path" presetSubtype="0" repeatCount="indefinite" accel="50000" decel="50000" fill="remove" grpId="0" nodeType="withEffect">
                                  <p:stCondLst>
                                    <p:cond delay="0"/>
                                  </p:stCondLst>
                                  <p:childTnLst>
                                    <p:animMotion origin="layout" path="M -8.33333E-7 2.59259E-6 L -0.00121 0.69328 " pathEditMode="relative" rAng="0" ptsTypes="AA">
                                      <p:cBhvr>
                                        <p:cTn id="16" dur="2000" fill="hold"/>
                                        <p:tgtEl>
                                          <p:spTgt spid="13"/>
                                        </p:tgtEl>
                                        <p:attrNameLst>
                                          <p:attrName>ppt_x</p:attrName>
                                          <p:attrName>ppt_y</p:attrName>
                                        </p:attrNameLst>
                                      </p:cBhvr>
                                      <p:rCtr x="-69" y="3465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P spid="11" grpId="0" animBg="1"/>
      <p:bldP spid="12" grpId="0" animBg="1"/>
      <p:bldP spid="13" grpId="0" animBg="1"/>
      <p:bldP spid="13" grpId="1" animBg="1"/>
      <p:bldP spid="66" grpId="0"/>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noFill/>
          <a:ln/>
        </p:spPr>
        <p:txBody>
          <a:bodyPr/>
          <a:lstStyle/>
          <a:p>
            <a:r>
              <a:rPr lang="en-US" dirty="0"/>
              <a:t>Flow distribution between ports in an inlet manifold</a:t>
            </a:r>
          </a:p>
        </p:txBody>
      </p:sp>
      <p:sp>
        <p:nvSpPr>
          <p:cNvPr id="154627" name="Rectangle 3"/>
          <p:cNvSpPr>
            <a:spLocks noGrp="1" noChangeArrowheads="1"/>
          </p:cNvSpPr>
          <p:nvPr>
            <p:ph idx="1"/>
          </p:nvPr>
        </p:nvSpPr>
        <p:spPr>
          <a:xfrm>
            <a:off x="457200" y="1600200"/>
            <a:ext cx="3581400" cy="2514600"/>
          </a:xfrm>
        </p:spPr>
        <p:txBody>
          <a:bodyPr/>
          <a:lstStyle/>
          <a:p>
            <a:pPr>
              <a:lnSpc>
                <a:spcPct val="80000"/>
              </a:lnSpc>
            </a:pPr>
            <a:r>
              <a:rPr lang="en-US" sz="2000" dirty="0"/>
              <a:t>Which port is going to get the most flow?</a:t>
            </a:r>
          </a:p>
          <a:p>
            <a:pPr>
              <a:lnSpc>
                <a:spcPct val="80000"/>
              </a:lnSpc>
            </a:pPr>
            <a:r>
              <a:rPr lang="en-US" sz="2000" dirty="0"/>
              <a:t>There is a very gradual flow expansion!</a:t>
            </a:r>
          </a:p>
          <a:p>
            <a:pPr>
              <a:lnSpc>
                <a:spcPct val="80000"/>
              </a:lnSpc>
            </a:pPr>
            <a:r>
              <a:rPr lang="en-US" sz="2000" dirty="0"/>
              <a:t>The water is being stopped by pressure on the end cap</a:t>
            </a:r>
          </a:p>
          <a:p>
            <a:pPr>
              <a:lnSpc>
                <a:spcPct val="80000"/>
              </a:lnSpc>
            </a:pPr>
            <a:r>
              <a:rPr lang="en-US" sz="2000" dirty="0"/>
              <a:t>Where is the manifold piezometric head the highest?</a:t>
            </a:r>
          </a:p>
        </p:txBody>
      </p:sp>
      <p:grpSp>
        <p:nvGrpSpPr>
          <p:cNvPr id="154628" name="Group 24"/>
          <p:cNvGrpSpPr>
            <a:grpSpLocks/>
          </p:cNvGrpSpPr>
          <p:nvPr/>
        </p:nvGrpSpPr>
        <p:grpSpPr bwMode="auto">
          <a:xfrm>
            <a:off x="838200" y="5041105"/>
            <a:ext cx="7713663" cy="1727200"/>
            <a:chOff x="2564" y="2924"/>
            <a:chExt cx="2928" cy="1088"/>
          </a:xfrm>
        </p:grpSpPr>
        <p:sp>
          <p:nvSpPr>
            <p:cNvPr id="154629"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54630"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154634" name="Group 26"/>
          <p:cNvGrpSpPr>
            <a:grpSpLocks/>
          </p:cNvGrpSpPr>
          <p:nvPr/>
        </p:nvGrpSpPr>
        <p:grpSpPr bwMode="auto">
          <a:xfrm>
            <a:off x="5645150" y="4599780"/>
            <a:ext cx="658813" cy="717550"/>
            <a:chOff x="6248400" y="4267200"/>
            <a:chExt cx="659199" cy="717550"/>
          </a:xfrm>
        </p:grpSpPr>
        <p:sp>
          <p:nvSpPr>
            <p:cNvPr id="154635" name="Rectangle 27"/>
            <p:cNvSpPr>
              <a:spLocks noChangeArrowheads="1"/>
            </p:cNvSpPr>
            <p:nvPr/>
          </p:nvSpPr>
          <p:spPr bwMode="auto">
            <a:xfrm>
              <a:off x="6400889" y="4465638"/>
              <a:ext cx="184258"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54636" name="TextBox 28"/>
            <p:cNvSpPr txBox="1">
              <a:spLocks noChangeArrowheads="1"/>
            </p:cNvSpPr>
            <p:nvPr/>
          </p:nvSpPr>
          <p:spPr bwMode="auto">
            <a:xfrm>
              <a:off x="6248400" y="4267200"/>
              <a:ext cx="659199" cy="519113"/>
            </a:xfrm>
            <a:prstGeom prst="rect">
              <a:avLst/>
            </a:prstGeom>
            <a:noFill/>
            <a:ln w="9525">
              <a:noFill/>
              <a:miter lim="800000"/>
              <a:headEnd/>
              <a:tailEnd/>
            </a:ln>
          </p:spPr>
          <p:txBody>
            <a:bodyPr wrap="none">
              <a:spAutoFit/>
            </a:bodyPr>
            <a:lstStyle/>
            <a:p>
              <a:r>
                <a:rPr lang="en-US"/>
                <a:t>n-1</a:t>
              </a:r>
            </a:p>
          </p:txBody>
        </p:sp>
      </p:grpSp>
      <p:grpSp>
        <p:nvGrpSpPr>
          <p:cNvPr id="154637" name="Group 29"/>
          <p:cNvGrpSpPr>
            <a:grpSpLocks/>
          </p:cNvGrpSpPr>
          <p:nvPr/>
        </p:nvGrpSpPr>
        <p:grpSpPr bwMode="auto">
          <a:xfrm>
            <a:off x="3565525" y="4599780"/>
            <a:ext cx="379413" cy="717550"/>
            <a:chOff x="4495800" y="4267200"/>
            <a:chExt cx="379413" cy="717550"/>
          </a:xfrm>
        </p:grpSpPr>
        <p:sp>
          <p:nvSpPr>
            <p:cNvPr id="154638" name="Rectangle 30"/>
            <p:cNvSpPr>
              <a:spLocks noChangeArrowheads="1"/>
            </p:cNvSpPr>
            <p:nvPr/>
          </p:nvSpPr>
          <p:spPr bwMode="auto">
            <a:xfrm>
              <a:off x="4495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54639" name="TextBox 31"/>
            <p:cNvSpPr txBox="1">
              <a:spLocks noChangeArrowheads="1"/>
            </p:cNvSpPr>
            <p:nvPr/>
          </p:nvSpPr>
          <p:spPr bwMode="auto">
            <a:xfrm>
              <a:off x="4513263" y="4267200"/>
              <a:ext cx="361950" cy="519113"/>
            </a:xfrm>
            <a:prstGeom prst="rect">
              <a:avLst/>
            </a:prstGeom>
            <a:noFill/>
            <a:ln w="9525">
              <a:noFill/>
              <a:miter lim="800000"/>
              <a:headEnd/>
              <a:tailEnd/>
            </a:ln>
          </p:spPr>
          <p:txBody>
            <a:bodyPr wrap="none">
              <a:spAutoFit/>
            </a:bodyPr>
            <a:lstStyle/>
            <a:p>
              <a:r>
                <a:rPr lang="en-US"/>
                <a:t>2</a:t>
              </a:r>
            </a:p>
          </p:txBody>
        </p:sp>
      </p:grpSp>
      <p:grpSp>
        <p:nvGrpSpPr>
          <p:cNvPr id="154640" name="Group 32"/>
          <p:cNvGrpSpPr>
            <a:grpSpLocks/>
          </p:cNvGrpSpPr>
          <p:nvPr/>
        </p:nvGrpSpPr>
        <p:grpSpPr bwMode="auto">
          <a:xfrm>
            <a:off x="7985125" y="4599780"/>
            <a:ext cx="379413" cy="717550"/>
            <a:chOff x="7924800" y="4267200"/>
            <a:chExt cx="379413" cy="717550"/>
          </a:xfrm>
        </p:grpSpPr>
        <p:sp>
          <p:nvSpPr>
            <p:cNvPr id="154641" name="Rectangle 33"/>
            <p:cNvSpPr>
              <a:spLocks noChangeArrowheads="1"/>
            </p:cNvSpPr>
            <p:nvPr/>
          </p:nvSpPr>
          <p:spPr bwMode="auto">
            <a:xfrm>
              <a:off x="7924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54642" name="TextBox 34"/>
            <p:cNvSpPr txBox="1">
              <a:spLocks noChangeArrowheads="1"/>
            </p:cNvSpPr>
            <p:nvPr/>
          </p:nvSpPr>
          <p:spPr bwMode="auto">
            <a:xfrm>
              <a:off x="7942263" y="4267200"/>
              <a:ext cx="361950" cy="519113"/>
            </a:xfrm>
            <a:prstGeom prst="rect">
              <a:avLst/>
            </a:prstGeom>
            <a:noFill/>
            <a:ln w="9525">
              <a:noFill/>
              <a:miter lim="800000"/>
              <a:headEnd/>
              <a:tailEnd/>
            </a:ln>
          </p:spPr>
          <p:txBody>
            <a:bodyPr wrap="none">
              <a:spAutoFit/>
            </a:bodyPr>
            <a:lstStyle/>
            <a:p>
              <a:r>
                <a:rPr lang="en-US"/>
                <a:t>n</a:t>
              </a:r>
            </a:p>
          </p:txBody>
        </p:sp>
      </p:grpSp>
      <p:sp>
        <p:nvSpPr>
          <p:cNvPr id="154643" name="Rectangle 25 2"/>
          <p:cNvSpPr>
            <a:spLocks noChangeArrowheads="1"/>
          </p:cNvSpPr>
          <p:nvPr/>
        </p:nvSpPr>
        <p:spPr bwMode="auto">
          <a:xfrm rot="5400000">
            <a:off x="7673181" y="5865812"/>
            <a:ext cx="1693863" cy="76200"/>
          </a:xfrm>
          <a:prstGeom prst="rect">
            <a:avLst/>
          </a:prstGeom>
          <a:solidFill>
            <a:schemeClr val="accent1"/>
          </a:solidFill>
          <a:ln w="12700">
            <a:solidFill>
              <a:schemeClr val="tx1"/>
            </a:solidFill>
            <a:miter lim="800000"/>
            <a:headEnd/>
            <a:tailEnd/>
          </a:ln>
        </p:spPr>
        <p:txBody>
          <a:bodyPr rot="10800000" vert="eaVert" wrap="none" anchor="ctr"/>
          <a:lstStyle/>
          <a:p>
            <a:endParaRPr lang="en-US"/>
          </a:p>
        </p:txBody>
      </p:sp>
      <p:sp>
        <p:nvSpPr>
          <p:cNvPr id="154649" name="Line 25"/>
          <p:cNvSpPr>
            <a:spLocks noChangeShapeType="1"/>
          </p:cNvSpPr>
          <p:nvPr/>
        </p:nvSpPr>
        <p:spPr bwMode="auto">
          <a:xfrm>
            <a:off x="1431925" y="5971380"/>
            <a:ext cx="6096000"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grpSp>
        <p:nvGrpSpPr>
          <p:cNvPr id="154650" name="Group 26"/>
          <p:cNvGrpSpPr>
            <a:grpSpLocks/>
          </p:cNvGrpSpPr>
          <p:nvPr/>
        </p:nvGrpSpPr>
        <p:grpSpPr bwMode="auto">
          <a:xfrm>
            <a:off x="1355725" y="4599780"/>
            <a:ext cx="361950" cy="717550"/>
            <a:chOff x="854" y="2842"/>
            <a:chExt cx="228" cy="452"/>
          </a:xfrm>
        </p:grpSpPr>
        <p:sp>
          <p:nvSpPr>
            <p:cNvPr id="154633" name="Rectangle 25 3"/>
            <p:cNvSpPr>
              <a:spLocks noChangeArrowheads="1"/>
            </p:cNvSpPr>
            <p:nvPr/>
          </p:nvSpPr>
          <p:spPr bwMode="auto">
            <a:xfrm>
              <a:off x="854" y="2967"/>
              <a:ext cx="116" cy="327"/>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54632" name="TextBox 24"/>
            <p:cNvSpPr txBox="1">
              <a:spLocks noChangeArrowheads="1"/>
            </p:cNvSpPr>
            <p:nvPr/>
          </p:nvSpPr>
          <p:spPr bwMode="auto">
            <a:xfrm>
              <a:off x="854" y="2842"/>
              <a:ext cx="228" cy="327"/>
            </a:xfrm>
            <a:prstGeom prst="rect">
              <a:avLst/>
            </a:prstGeom>
            <a:noFill/>
            <a:ln w="9525">
              <a:noFill/>
              <a:miter lim="800000"/>
              <a:headEnd/>
              <a:tailEnd/>
            </a:ln>
          </p:spPr>
          <p:txBody>
            <a:bodyPr wrap="none">
              <a:spAutoFit/>
            </a:bodyPr>
            <a:lstStyle/>
            <a:p>
              <a:r>
                <a:rPr lang="en-US"/>
                <a:t>1</a:t>
              </a:r>
            </a:p>
          </p:txBody>
        </p:sp>
      </p:grpSp>
      <p:grpSp>
        <p:nvGrpSpPr>
          <p:cNvPr id="154644" name="Group 36"/>
          <p:cNvGrpSpPr>
            <a:grpSpLocks/>
          </p:cNvGrpSpPr>
          <p:nvPr/>
        </p:nvGrpSpPr>
        <p:grpSpPr bwMode="auto">
          <a:xfrm rot="10800000" flipV="1">
            <a:off x="1447800" y="4980780"/>
            <a:ext cx="6630988" cy="382588"/>
            <a:chOff x="1446211" y="4114006"/>
            <a:chExt cx="6630988" cy="915988"/>
          </a:xfrm>
        </p:grpSpPr>
        <p:cxnSp>
          <p:nvCxnSpPr>
            <p:cNvPr id="154645"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154646"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154647"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154648"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2" name="Lightning Bolt 1"/>
          <p:cNvSpPr/>
          <p:nvPr/>
        </p:nvSpPr>
        <p:spPr bwMode="auto">
          <a:xfrm>
            <a:off x="4343400" y="4798218"/>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Lightning Bolt 26"/>
          <p:cNvSpPr/>
          <p:nvPr/>
        </p:nvSpPr>
        <p:spPr bwMode="auto">
          <a:xfrm>
            <a:off x="4463744" y="6491288"/>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Lightning Bolt 27"/>
          <p:cNvSpPr/>
          <p:nvPr/>
        </p:nvSpPr>
        <p:spPr bwMode="auto">
          <a:xfrm>
            <a:off x="4463744" y="5695949"/>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6" name="Left Brace 45"/>
          <p:cNvSpPr/>
          <p:nvPr/>
        </p:nvSpPr>
        <p:spPr bwMode="auto">
          <a:xfrm rot="16200000" flipH="1">
            <a:off x="4708731" y="1332963"/>
            <a:ext cx="133748" cy="871109"/>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7" name="Straight Arrow Connector 16"/>
          <p:cNvCxnSpPr>
            <a:endCxn id="154632" idx="1"/>
          </p:cNvCxnSpPr>
          <p:nvPr/>
        </p:nvCxnSpPr>
        <p:spPr bwMode="auto">
          <a:xfrm>
            <a:off x="1156494" y="4762868"/>
            <a:ext cx="199231" cy="9646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7" name="Picture 6"/>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307460" y="741025"/>
            <a:ext cx="1355330" cy="486529"/>
          </a:xfrm>
          <a:prstGeom prst="rect">
            <a:avLst/>
          </a:prstGeom>
        </p:spPr>
      </p:pic>
      <p:pic>
        <p:nvPicPr>
          <p:cNvPr id="61" name="Picture 60"/>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4343400" y="1828800"/>
            <a:ext cx="4495881" cy="424166"/>
          </a:xfrm>
          <a:prstGeom prst="rect">
            <a:avLst/>
          </a:prstGeom>
        </p:spPr>
      </p:pic>
      <p:pic>
        <p:nvPicPr>
          <p:cNvPr id="50" name="Picture 49"/>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4662055" y="1491737"/>
            <a:ext cx="461050" cy="241503"/>
          </a:xfrm>
          <a:prstGeom prst="rect">
            <a:avLst/>
          </a:prstGeom>
        </p:spPr>
      </p:pic>
      <p:pic>
        <p:nvPicPr>
          <p:cNvPr id="154654" name="Picture 154653"/>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839571" y="5704502"/>
            <a:ext cx="1230956" cy="495674"/>
          </a:xfrm>
          <a:prstGeom prst="rect">
            <a:avLst/>
          </a:prstGeom>
          <a:solidFill>
            <a:schemeClr val="bg1"/>
          </a:solidFill>
        </p:spPr>
      </p:pic>
      <p:pic>
        <p:nvPicPr>
          <p:cNvPr id="154652" name="Picture 154651"/>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74816" y="4681133"/>
            <a:ext cx="316427" cy="224974"/>
          </a:xfrm>
          <a:prstGeom prst="rect">
            <a:avLst/>
          </a:prstGeom>
        </p:spPr>
      </p:pic>
      <p:pic>
        <p:nvPicPr>
          <p:cNvPr id="19" name="Picture 18"/>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1246242" y="4293991"/>
            <a:ext cx="466409" cy="288991"/>
          </a:xfrm>
          <a:prstGeom prst="rect">
            <a:avLst/>
          </a:prstGeom>
        </p:spPr>
      </p:pic>
      <p:pic>
        <p:nvPicPr>
          <p:cNvPr id="20" name="Picture 19"/>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3487818" y="4336546"/>
            <a:ext cx="471896" cy="288991"/>
          </a:xfrm>
          <a:prstGeom prst="rect">
            <a:avLst/>
          </a:prstGeom>
        </p:spPr>
      </p:pic>
      <p:pic>
        <p:nvPicPr>
          <p:cNvPr id="21" name="Picture 20"/>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7917780" y="4323327"/>
            <a:ext cx="502990" cy="290820"/>
          </a:xfrm>
          <a:prstGeom prst="rect">
            <a:avLst/>
          </a:prstGeom>
        </p:spPr>
      </p:pic>
      <p:pic>
        <p:nvPicPr>
          <p:cNvPr id="62" name="Picture 61"/>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4332925" y="2393917"/>
            <a:ext cx="4142808" cy="541400"/>
          </a:xfrm>
          <a:prstGeom prst="rect">
            <a:avLst/>
          </a:prstGeom>
        </p:spPr>
      </p:pic>
      <p:pic>
        <p:nvPicPr>
          <p:cNvPr id="63" name="Picture 62"/>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4413555" y="3254020"/>
            <a:ext cx="3274006" cy="541400"/>
          </a:xfrm>
          <a:prstGeom prst="rect">
            <a:avLst/>
          </a:prstGeom>
        </p:spPr>
      </p:pic>
      <p:pic>
        <p:nvPicPr>
          <p:cNvPr id="154624" name="Picture 154623"/>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4421093" y="3939820"/>
            <a:ext cx="3043549" cy="541400"/>
          </a:xfrm>
          <a:prstGeom prst="rect">
            <a:avLst/>
          </a:prstGeom>
        </p:spPr>
      </p:pic>
      <p:cxnSp>
        <p:nvCxnSpPr>
          <p:cNvPr id="36" name="Straight Connector 35"/>
          <p:cNvCxnSpPr/>
          <p:nvPr/>
        </p:nvCxnSpPr>
        <p:spPr bwMode="auto">
          <a:xfrm>
            <a:off x="1122934" y="5117305"/>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cxnSp>
        <p:nvCxnSpPr>
          <p:cNvPr id="69" name="Straight Connector 68"/>
          <p:cNvCxnSpPr/>
          <p:nvPr/>
        </p:nvCxnSpPr>
        <p:spPr bwMode="auto">
          <a:xfrm>
            <a:off x="7918250" y="5117305"/>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sp>
        <p:nvSpPr>
          <p:cNvPr id="37" name="TextBox 36"/>
          <p:cNvSpPr txBox="1"/>
          <p:nvPr/>
        </p:nvSpPr>
        <p:spPr>
          <a:xfrm>
            <a:off x="854969" y="5574235"/>
            <a:ext cx="603050" cy="523220"/>
          </a:xfrm>
          <a:prstGeom prst="rect">
            <a:avLst/>
          </a:prstGeom>
          <a:solidFill>
            <a:schemeClr val="bg1"/>
          </a:solidFill>
        </p:spPr>
        <p:txBody>
          <a:bodyPr wrap="none" rtlCol="0">
            <a:spAutoFit/>
          </a:bodyPr>
          <a:lstStyle/>
          <a:p>
            <a:r>
              <a:rPr lang="en-US" dirty="0"/>
              <a:t>cs</a:t>
            </a:r>
            <a:r>
              <a:rPr lang="en-US" baseline="-25000" dirty="0"/>
              <a:t>1</a:t>
            </a:r>
            <a:endParaRPr lang="en-US" dirty="0"/>
          </a:p>
        </p:txBody>
      </p:sp>
      <p:sp>
        <p:nvSpPr>
          <p:cNvPr id="71" name="TextBox 70"/>
          <p:cNvSpPr txBox="1"/>
          <p:nvPr/>
        </p:nvSpPr>
        <p:spPr>
          <a:xfrm>
            <a:off x="7543800" y="5749595"/>
            <a:ext cx="603050" cy="523220"/>
          </a:xfrm>
          <a:prstGeom prst="rect">
            <a:avLst/>
          </a:prstGeom>
          <a:solidFill>
            <a:schemeClr val="bg1"/>
          </a:solidFill>
        </p:spPr>
        <p:txBody>
          <a:bodyPr wrap="none" rtlCol="0">
            <a:spAutoFit/>
          </a:bodyPr>
          <a:lstStyle/>
          <a:p>
            <a:r>
              <a:rPr lang="en-US" dirty="0" err="1"/>
              <a:t>cs</a:t>
            </a:r>
            <a:r>
              <a:rPr lang="en-US" baseline="-25000" dirty="0" err="1"/>
              <a:t>n</a:t>
            </a:r>
            <a:endParaRPr lang="en-US" dirty="0"/>
          </a:p>
        </p:txBody>
      </p:sp>
      <p:pic>
        <p:nvPicPr>
          <p:cNvPr id="52" name="Picture 51"/>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765907" y="1483920"/>
            <a:ext cx="492414" cy="243071"/>
          </a:xfrm>
          <a:prstGeom prst="rect">
            <a:avLst/>
          </a:prstGeom>
        </p:spPr>
      </p:pic>
      <p:sp>
        <p:nvSpPr>
          <p:cNvPr id="101" name="TextBox 100"/>
          <p:cNvSpPr txBox="1"/>
          <p:nvPr/>
        </p:nvSpPr>
        <p:spPr>
          <a:xfrm>
            <a:off x="3652832" y="6129822"/>
            <a:ext cx="2226892" cy="523220"/>
          </a:xfrm>
          <a:prstGeom prst="rect">
            <a:avLst/>
          </a:prstGeom>
          <a:noFill/>
        </p:spPr>
        <p:txBody>
          <a:bodyPr wrap="none" rtlCol="0">
            <a:spAutoFit/>
          </a:bodyPr>
          <a:lstStyle/>
          <a:p>
            <a:r>
              <a:rPr lang="en-US" dirty="0"/>
              <a:t>Inlet manifold</a:t>
            </a:r>
          </a:p>
        </p:txBody>
      </p:sp>
      <p:pic>
        <p:nvPicPr>
          <p:cNvPr id="51" name="Picture 50"/>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3842021" y="5641280"/>
            <a:ext cx="3043549" cy="541400"/>
          </a:xfrm>
          <a:prstGeom prst="rect">
            <a:avLst/>
          </a:prstGeom>
          <a:solidFill>
            <a:schemeClr val="bg1"/>
          </a:solidFill>
        </p:spPr>
      </p:pic>
      <p:pic>
        <p:nvPicPr>
          <p:cNvPr id="6" name="Picture 5"/>
          <p:cNvPicPr>
            <a:picLocks noChangeAspect="1"/>
          </p:cNvPicPr>
          <p:nvPr>
            <p:custDataLst>
              <p:tags r:id="rId14"/>
            </p:custDataLst>
          </p:nvPr>
        </p:nvPicPr>
        <p:blipFill>
          <a:blip r:embed="rId29" cstate="print">
            <a:extLst>
              <a:ext uri="{28A0092B-C50C-407E-A947-70E740481C1C}">
                <a14:useLocalDpi xmlns:a14="http://schemas.microsoft.com/office/drawing/2010/main" val="0"/>
              </a:ext>
            </a:extLst>
          </a:blip>
          <a:stretch>
            <a:fillRect/>
          </a:stretch>
        </p:blipFill>
        <p:spPr>
          <a:xfrm>
            <a:off x="1752600" y="4648200"/>
            <a:ext cx="1668898" cy="329046"/>
          </a:xfrm>
          <a:prstGeom prst="rect">
            <a:avLst/>
          </a:prstGeom>
        </p:spPr>
      </p:pic>
      <p:sp>
        <p:nvSpPr>
          <p:cNvPr id="3" name="TextBox 2">
            <a:extLst>
              <a:ext uri="{FF2B5EF4-FFF2-40B4-BE49-F238E27FC236}">
                <a16:creationId xmlns:a16="http://schemas.microsoft.com/office/drawing/2014/main" id="{3552FB8C-E76B-4926-B02E-375C32C8C4F0}"/>
              </a:ext>
            </a:extLst>
          </p:cNvPr>
          <p:cNvSpPr txBox="1"/>
          <p:nvPr/>
        </p:nvSpPr>
        <p:spPr>
          <a:xfrm>
            <a:off x="8382000" y="3352800"/>
            <a:ext cx="3810000" cy="954107"/>
          </a:xfrm>
          <a:prstGeom prst="rect">
            <a:avLst/>
          </a:prstGeom>
          <a:noFill/>
        </p:spPr>
        <p:txBody>
          <a:bodyPr wrap="square" rtlCol="0">
            <a:spAutoFit/>
          </a:bodyPr>
          <a:lstStyle/>
          <a:p>
            <a:r>
              <a:rPr lang="en-US" dirty="0"/>
              <a:t>Change in piezometric head in the manifold</a:t>
            </a:r>
          </a:p>
        </p:txBody>
      </p:sp>
      <p:cxnSp>
        <p:nvCxnSpPr>
          <p:cNvPr id="5" name="Straight Arrow Connector 4">
            <a:extLst>
              <a:ext uri="{FF2B5EF4-FFF2-40B4-BE49-F238E27FC236}">
                <a16:creationId xmlns:a16="http://schemas.microsoft.com/office/drawing/2014/main" id="{B81A4E1C-A4C5-4AAE-A8BF-84B700155146}"/>
              </a:ext>
            </a:extLst>
          </p:cNvPr>
          <p:cNvCxnSpPr>
            <a:stCxn id="3" idx="1"/>
          </p:cNvCxnSpPr>
          <p:nvPr/>
        </p:nvCxnSpPr>
        <p:spPr>
          <a:xfrm flipH="1">
            <a:off x="7543800" y="3829854"/>
            <a:ext cx="838200" cy="284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019800" cy="1143000"/>
          </a:xfrm>
        </p:spPr>
        <p:txBody>
          <a:bodyPr/>
          <a:lstStyle/>
          <a:p>
            <a:r>
              <a:rPr lang="en-US" sz="3200" b="0" dirty="0"/>
              <a:t>Change in piezometric head from port 1 to port n (</a:t>
            </a:r>
            <a:r>
              <a:rPr lang="en-US" sz="3200" b="1" u="sng" dirty="0"/>
              <a:t>inlet</a:t>
            </a:r>
            <a:r>
              <a:rPr lang="en-US" sz="3200" b="0" dirty="0"/>
              <a:t> manifold)</a:t>
            </a:r>
          </a:p>
        </p:txBody>
      </p:sp>
      <p:sp>
        <p:nvSpPr>
          <p:cNvPr id="3" name="Content Placeholder 2"/>
          <p:cNvSpPr>
            <a:spLocks noGrp="1"/>
          </p:cNvSpPr>
          <p:nvPr>
            <p:ph idx="1"/>
          </p:nvPr>
        </p:nvSpPr>
        <p:spPr/>
        <p:txBody>
          <a:bodyPr/>
          <a:lstStyle/>
          <a:p>
            <a:r>
              <a:rPr lang="en-US" sz="2800" dirty="0"/>
              <a:t>For short (</a:t>
            </a:r>
            <a:r>
              <a:rPr lang="en-US" sz="2800" dirty="0" err="1"/>
              <a:t>fL</a:t>
            </a:r>
            <a:r>
              <a:rPr lang="en-US" sz="2800" dirty="0"/>
              <a:t>/d &lt;&lt;1), straight (K=0) inlet manifolds the change in piezometric head is equal to the initial velocity head</a:t>
            </a:r>
          </a:p>
          <a:p>
            <a:r>
              <a:rPr lang="en-US" sz="2800" dirty="0"/>
              <a:t>For low head loss (short inlet manifolds with no minor losses) which port has the highest flow rate?</a:t>
            </a:r>
          </a:p>
          <a:p>
            <a:pPr marL="914400" lvl="1" indent="-457200">
              <a:buFont typeface="+mj-lt"/>
              <a:buAutoNum type="arabicPeriod"/>
            </a:pPr>
            <a:r>
              <a:rPr lang="en-US" sz="2400" dirty="0"/>
              <a:t>First port</a:t>
            </a:r>
          </a:p>
          <a:p>
            <a:pPr marL="914400" lvl="1" indent="-457200">
              <a:buFont typeface="+mj-lt"/>
              <a:buAutoNum type="arabicPeriod"/>
            </a:pPr>
            <a:r>
              <a:rPr lang="en-US" sz="2400" dirty="0"/>
              <a:t>Last port</a:t>
            </a:r>
          </a:p>
        </p:txBody>
      </p:sp>
      <p:pic>
        <p:nvPicPr>
          <p:cNvPr id="53" name="Picture 5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848600" y="533400"/>
            <a:ext cx="2772850" cy="541400"/>
          </a:xfrm>
          <a:prstGeom prst="rect">
            <a:avLst/>
          </a:prstGeom>
        </p:spPr>
      </p:pic>
      <p:grpSp>
        <p:nvGrpSpPr>
          <p:cNvPr id="5" name="Group 24"/>
          <p:cNvGrpSpPr>
            <a:grpSpLocks/>
          </p:cNvGrpSpPr>
          <p:nvPr/>
        </p:nvGrpSpPr>
        <p:grpSpPr bwMode="auto">
          <a:xfrm>
            <a:off x="3581400" y="4724400"/>
            <a:ext cx="7713663" cy="1727200"/>
            <a:chOff x="2564" y="2924"/>
            <a:chExt cx="2928" cy="1088"/>
          </a:xfrm>
        </p:grpSpPr>
        <p:sp>
          <p:nvSpPr>
            <p:cNvPr id="6"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7"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8" name="Group 26"/>
          <p:cNvGrpSpPr>
            <a:grpSpLocks/>
          </p:cNvGrpSpPr>
          <p:nvPr/>
        </p:nvGrpSpPr>
        <p:grpSpPr bwMode="auto">
          <a:xfrm>
            <a:off x="8388350" y="4283075"/>
            <a:ext cx="658813" cy="717550"/>
            <a:chOff x="6248400" y="4267200"/>
            <a:chExt cx="659199" cy="717550"/>
          </a:xfrm>
        </p:grpSpPr>
        <p:sp>
          <p:nvSpPr>
            <p:cNvPr id="9" name="Rectangle 27"/>
            <p:cNvSpPr>
              <a:spLocks noChangeArrowheads="1"/>
            </p:cNvSpPr>
            <p:nvPr/>
          </p:nvSpPr>
          <p:spPr bwMode="auto">
            <a:xfrm>
              <a:off x="6400889" y="4465638"/>
              <a:ext cx="184258"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0" name="TextBox 28"/>
            <p:cNvSpPr txBox="1">
              <a:spLocks noChangeArrowheads="1"/>
            </p:cNvSpPr>
            <p:nvPr/>
          </p:nvSpPr>
          <p:spPr bwMode="auto">
            <a:xfrm>
              <a:off x="6248400" y="4267200"/>
              <a:ext cx="659199" cy="519113"/>
            </a:xfrm>
            <a:prstGeom prst="rect">
              <a:avLst/>
            </a:prstGeom>
            <a:noFill/>
            <a:ln w="9525">
              <a:noFill/>
              <a:miter lim="800000"/>
              <a:headEnd/>
              <a:tailEnd/>
            </a:ln>
          </p:spPr>
          <p:txBody>
            <a:bodyPr wrap="none">
              <a:spAutoFit/>
            </a:bodyPr>
            <a:lstStyle/>
            <a:p>
              <a:r>
                <a:rPr lang="en-US"/>
                <a:t>n-1</a:t>
              </a:r>
            </a:p>
          </p:txBody>
        </p:sp>
      </p:grpSp>
      <p:grpSp>
        <p:nvGrpSpPr>
          <p:cNvPr id="11" name="Group 29"/>
          <p:cNvGrpSpPr>
            <a:grpSpLocks/>
          </p:cNvGrpSpPr>
          <p:nvPr/>
        </p:nvGrpSpPr>
        <p:grpSpPr bwMode="auto">
          <a:xfrm>
            <a:off x="6308725" y="4283075"/>
            <a:ext cx="379413" cy="717550"/>
            <a:chOff x="4495800" y="4267200"/>
            <a:chExt cx="379413" cy="717550"/>
          </a:xfrm>
        </p:grpSpPr>
        <p:sp>
          <p:nvSpPr>
            <p:cNvPr id="12" name="Rectangle 30"/>
            <p:cNvSpPr>
              <a:spLocks noChangeArrowheads="1"/>
            </p:cNvSpPr>
            <p:nvPr/>
          </p:nvSpPr>
          <p:spPr bwMode="auto">
            <a:xfrm>
              <a:off x="4495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3" name="TextBox 31"/>
            <p:cNvSpPr txBox="1">
              <a:spLocks noChangeArrowheads="1"/>
            </p:cNvSpPr>
            <p:nvPr/>
          </p:nvSpPr>
          <p:spPr bwMode="auto">
            <a:xfrm>
              <a:off x="4513263" y="4267200"/>
              <a:ext cx="361950" cy="519113"/>
            </a:xfrm>
            <a:prstGeom prst="rect">
              <a:avLst/>
            </a:prstGeom>
            <a:noFill/>
            <a:ln w="9525">
              <a:noFill/>
              <a:miter lim="800000"/>
              <a:headEnd/>
              <a:tailEnd/>
            </a:ln>
          </p:spPr>
          <p:txBody>
            <a:bodyPr wrap="none">
              <a:spAutoFit/>
            </a:bodyPr>
            <a:lstStyle/>
            <a:p>
              <a:r>
                <a:rPr lang="en-US"/>
                <a:t>2</a:t>
              </a:r>
            </a:p>
          </p:txBody>
        </p:sp>
      </p:grpSp>
      <p:grpSp>
        <p:nvGrpSpPr>
          <p:cNvPr id="14" name="Group 32"/>
          <p:cNvGrpSpPr>
            <a:grpSpLocks/>
          </p:cNvGrpSpPr>
          <p:nvPr/>
        </p:nvGrpSpPr>
        <p:grpSpPr bwMode="auto">
          <a:xfrm>
            <a:off x="10728325" y="4283075"/>
            <a:ext cx="379413" cy="717550"/>
            <a:chOff x="7924800" y="4267200"/>
            <a:chExt cx="379413" cy="717550"/>
          </a:xfrm>
        </p:grpSpPr>
        <p:sp>
          <p:nvSpPr>
            <p:cNvPr id="15" name="Rectangle 33"/>
            <p:cNvSpPr>
              <a:spLocks noChangeArrowheads="1"/>
            </p:cNvSpPr>
            <p:nvPr/>
          </p:nvSpPr>
          <p:spPr bwMode="auto">
            <a:xfrm>
              <a:off x="7924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6" name="TextBox 34"/>
            <p:cNvSpPr txBox="1">
              <a:spLocks noChangeArrowheads="1"/>
            </p:cNvSpPr>
            <p:nvPr/>
          </p:nvSpPr>
          <p:spPr bwMode="auto">
            <a:xfrm>
              <a:off x="7942263" y="4267200"/>
              <a:ext cx="361950" cy="519113"/>
            </a:xfrm>
            <a:prstGeom prst="rect">
              <a:avLst/>
            </a:prstGeom>
            <a:noFill/>
            <a:ln w="9525">
              <a:noFill/>
              <a:miter lim="800000"/>
              <a:headEnd/>
              <a:tailEnd/>
            </a:ln>
          </p:spPr>
          <p:txBody>
            <a:bodyPr wrap="none">
              <a:spAutoFit/>
            </a:bodyPr>
            <a:lstStyle/>
            <a:p>
              <a:r>
                <a:rPr lang="en-US"/>
                <a:t>n</a:t>
              </a:r>
            </a:p>
          </p:txBody>
        </p:sp>
      </p:grpSp>
      <p:sp>
        <p:nvSpPr>
          <p:cNvPr id="17" name="Rectangle 25 2"/>
          <p:cNvSpPr>
            <a:spLocks noChangeArrowheads="1"/>
          </p:cNvSpPr>
          <p:nvPr/>
        </p:nvSpPr>
        <p:spPr bwMode="auto">
          <a:xfrm rot="5400000">
            <a:off x="10416381" y="5549107"/>
            <a:ext cx="1693863" cy="76200"/>
          </a:xfrm>
          <a:prstGeom prst="rect">
            <a:avLst/>
          </a:prstGeom>
          <a:solidFill>
            <a:schemeClr val="accent1"/>
          </a:solidFill>
          <a:ln w="12700">
            <a:solidFill>
              <a:schemeClr val="tx1"/>
            </a:solidFill>
            <a:miter lim="800000"/>
            <a:headEnd/>
            <a:tailEnd/>
          </a:ln>
        </p:spPr>
        <p:txBody>
          <a:bodyPr rot="10800000" vert="eaVert" wrap="none" anchor="ctr"/>
          <a:lstStyle/>
          <a:p>
            <a:endParaRPr lang="en-US"/>
          </a:p>
        </p:txBody>
      </p:sp>
      <p:sp>
        <p:nvSpPr>
          <p:cNvPr id="18" name="Line 25"/>
          <p:cNvSpPr>
            <a:spLocks noChangeShapeType="1"/>
          </p:cNvSpPr>
          <p:nvPr/>
        </p:nvSpPr>
        <p:spPr bwMode="auto">
          <a:xfrm>
            <a:off x="4175125" y="5654675"/>
            <a:ext cx="6096000"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grpSp>
        <p:nvGrpSpPr>
          <p:cNvPr id="19" name="Group 26"/>
          <p:cNvGrpSpPr>
            <a:grpSpLocks/>
          </p:cNvGrpSpPr>
          <p:nvPr/>
        </p:nvGrpSpPr>
        <p:grpSpPr bwMode="auto">
          <a:xfrm>
            <a:off x="4098925" y="4283075"/>
            <a:ext cx="361950" cy="717550"/>
            <a:chOff x="854" y="2842"/>
            <a:chExt cx="228" cy="452"/>
          </a:xfrm>
        </p:grpSpPr>
        <p:sp>
          <p:nvSpPr>
            <p:cNvPr id="20" name="Rectangle 25 3"/>
            <p:cNvSpPr>
              <a:spLocks noChangeArrowheads="1"/>
            </p:cNvSpPr>
            <p:nvPr/>
          </p:nvSpPr>
          <p:spPr bwMode="auto">
            <a:xfrm>
              <a:off x="854" y="2967"/>
              <a:ext cx="116" cy="327"/>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21" name="TextBox 24"/>
            <p:cNvSpPr txBox="1">
              <a:spLocks noChangeArrowheads="1"/>
            </p:cNvSpPr>
            <p:nvPr/>
          </p:nvSpPr>
          <p:spPr bwMode="auto">
            <a:xfrm>
              <a:off x="854" y="2842"/>
              <a:ext cx="228" cy="327"/>
            </a:xfrm>
            <a:prstGeom prst="rect">
              <a:avLst/>
            </a:prstGeom>
            <a:noFill/>
            <a:ln w="9525">
              <a:noFill/>
              <a:miter lim="800000"/>
              <a:headEnd/>
              <a:tailEnd/>
            </a:ln>
          </p:spPr>
          <p:txBody>
            <a:bodyPr wrap="none">
              <a:spAutoFit/>
            </a:bodyPr>
            <a:lstStyle/>
            <a:p>
              <a:r>
                <a:rPr lang="en-US"/>
                <a:t>1</a:t>
              </a:r>
            </a:p>
          </p:txBody>
        </p:sp>
      </p:grpSp>
      <p:grpSp>
        <p:nvGrpSpPr>
          <p:cNvPr id="22" name="Group 36"/>
          <p:cNvGrpSpPr>
            <a:grpSpLocks/>
          </p:cNvGrpSpPr>
          <p:nvPr/>
        </p:nvGrpSpPr>
        <p:grpSpPr bwMode="auto">
          <a:xfrm rot="10800000" flipV="1">
            <a:off x="4191000" y="4664075"/>
            <a:ext cx="6630988" cy="382588"/>
            <a:chOff x="1446211" y="4114006"/>
            <a:chExt cx="6630988" cy="915988"/>
          </a:xfrm>
        </p:grpSpPr>
        <p:cxnSp>
          <p:nvCxnSpPr>
            <p:cNvPr id="23"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24"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25"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26"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27" name="Lightning Bolt 26"/>
          <p:cNvSpPr/>
          <p:nvPr/>
        </p:nvSpPr>
        <p:spPr bwMode="auto">
          <a:xfrm>
            <a:off x="7086600" y="4481513"/>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Lightning Bolt 27"/>
          <p:cNvSpPr/>
          <p:nvPr/>
        </p:nvSpPr>
        <p:spPr bwMode="auto">
          <a:xfrm>
            <a:off x="7206944" y="6174583"/>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Lightning Bolt 28"/>
          <p:cNvSpPr/>
          <p:nvPr/>
        </p:nvSpPr>
        <p:spPr bwMode="auto">
          <a:xfrm>
            <a:off x="7206944" y="5379244"/>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0" name="Straight Arrow Connector 29"/>
          <p:cNvCxnSpPr>
            <a:endCxn id="21" idx="1"/>
          </p:cNvCxnSpPr>
          <p:nvPr/>
        </p:nvCxnSpPr>
        <p:spPr bwMode="auto">
          <a:xfrm>
            <a:off x="3899694" y="4446163"/>
            <a:ext cx="199231" cy="9646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5" name="Picture 3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989442" y="3977286"/>
            <a:ext cx="466409" cy="288991"/>
          </a:xfrm>
          <a:prstGeom prst="rect">
            <a:avLst/>
          </a:prstGeom>
        </p:spPr>
      </p:pic>
      <p:pic>
        <p:nvPicPr>
          <p:cNvPr id="36" name="Picture 3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231018" y="4019841"/>
            <a:ext cx="471896" cy="288991"/>
          </a:xfrm>
          <a:prstGeom prst="rect">
            <a:avLst/>
          </a:prstGeom>
        </p:spPr>
      </p:pic>
      <p:pic>
        <p:nvPicPr>
          <p:cNvPr id="37" name="Picture 3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0660980" y="4006622"/>
            <a:ext cx="502990" cy="290820"/>
          </a:xfrm>
          <a:prstGeom prst="rect">
            <a:avLst/>
          </a:prstGeom>
        </p:spPr>
      </p:pic>
      <p:cxnSp>
        <p:nvCxnSpPr>
          <p:cNvPr id="38" name="Straight Connector 37"/>
          <p:cNvCxnSpPr/>
          <p:nvPr/>
        </p:nvCxnSpPr>
        <p:spPr bwMode="auto">
          <a:xfrm>
            <a:off x="3866134" y="4800600"/>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cxnSp>
        <p:nvCxnSpPr>
          <p:cNvPr id="39" name="Straight Connector 38"/>
          <p:cNvCxnSpPr/>
          <p:nvPr/>
        </p:nvCxnSpPr>
        <p:spPr bwMode="auto">
          <a:xfrm>
            <a:off x="10661450" y="4800600"/>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sp>
        <p:nvSpPr>
          <p:cNvPr id="40" name="TextBox 39"/>
          <p:cNvSpPr txBox="1"/>
          <p:nvPr/>
        </p:nvSpPr>
        <p:spPr>
          <a:xfrm>
            <a:off x="3598169" y="5257530"/>
            <a:ext cx="603050" cy="523220"/>
          </a:xfrm>
          <a:prstGeom prst="rect">
            <a:avLst/>
          </a:prstGeom>
          <a:solidFill>
            <a:schemeClr val="bg1"/>
          </a:solidFill>
        </p:spPr>
        <p:txBody>
          <a:bodyPr wrap="none" rtlCol="0">
            <a:spAutoFit/>
          </a:bodyPr>
          <a:lstStyle/>
          <a:p>
            <a:r>
              <a:rPr lang="en-US" dirty="0"/>
              <a:t>cs</a:t>
            </a:r>
            <a:r>
              <a:rPr lang="en-US" baseline="-25000" dirty="0"/>
              <a:t>1</a:t>
            </a:r>
            <a:endParaRPr lang="en-US" dirty="0"/>
          </a:p>
        </p:txBody>
      </p:sp>
      <p:sp>
        <p:nvSpPr>
          <p:cNvPr id="41" name="TextBox 40"/>
          <p:cNvSpPr txBox="1"/>
          <p:nvPr/>
        </p:nvSpPr>
        <p:spPr>
          <a:xfrm>
            <a:off x="10287000" y="5432890"/>
            <a:ext cx="603050" cy="523220"/>
          </a:xfrm>
          <a:prstGeom prst="rect">
            <a:avLst/>
          </a:prstGeom>
          <a:solidFill>
            <a:schemeClr val="bg1"/>
          </a:solidFill>
        </p:spPr>
        <p:txBody>
          <a:bodyPr wrap="none" rtlCol="0">
            <a:spAutoFit/>
          </a:bodyPr>
          <a:lstStyle/>
          <a:p>
            <a:r>
              <a:rPr lang="en-US" dirty="0" err="1"/>
              <a:t>cs</a:t>
            </a:r>
            <a:r>
              <a:rPr lang="en-US" baseline="-25000" dirty="0" err="1"/>
              <a:t>n</a:t>
            </a:r>
            <a:endParaRPr lang="en-US" dirty="0"/>
          </a:p>
        </p:txBody>
      </p:sp>
      <p:pic>
        <p:nvPicPr>
          <p:cNvPr id="4" name="Picture 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134600" y="1905000"/>
            <a:ext cx="1637006" cy="541400"/>
          </a:xfrm>
          <a:prstGeom prst="rect">
            <a:avLst/>
          </a:prstGeom>
        </p:spPr>
      </p:pic>
      <p:sp>
        <p:nvSpPr>
          <p:cNvPr id="46" name="TextBox 45"/>
          <p:cNvSpPr txBox="1"/>
          <p:nvPr/>
        </p:nvSpPr>
        <p:spPr>
          <a:xfrm>
            <a:off x="6396032" y="5813117"/>
            <a:ext cx="2226892" cy="523220"/>
          </a:xfrm>
          <a:prstGeom prst="rect">
            <a:avLst/>
          </a:prstGeom>
          <a:noFill/>
        </p:spPr>
        <p:txBody>
          <a:bodyPr wrap="none" rtlCol="0">
            <a:spAutoFit/>
          </a:bodyPr>
          <a:lstStyle/>
          <a:p>
            <a:r>
              <a:rPr lang="en-US" dirty="0"/>
              <a:t>Inlet manifold</a:t>
            </a:r>
          </a:p>
        </p:txBody>
      </p:sp>
      <p:pic>
        <p:nvPicPr>
          <p:cNvPr id="50" name="Picture 4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582771" y="5387797"/>
            <a:ext cx="1230956" cy="495674"/>
          </a:xfrm>
          <a:prstGeom prst="rect">
            <a:avLst/>
          </a:prstGeom>
          <a:solidFill>
            <a:schemeClr val="bg1"/>
          </a:solidFill>
        </p:spPr>
      </p:pic>
      <p:pic>
        <p:nvPicPr>
          <p:cNvPr id="51" name="Picture 50"/>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18016" y="4364428"/>
            <a:ext cx="316427" cy="224974"/>
          </a:xfrm>
          <a:prstGeom prst="rect">
            <a:avLst/>
          </a:prstGeom>
        </p:spPr>
      </p:pic>
      <p:pic>
        <p:nvPicPr>
          <p:cNvPr id="47" name="Picture 46"/>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7002902" y="5311101"/>
            <a:ext cx="1637006" cy="541400"/>
          </a:xfrm>
          <a:prstGeom prst="rect">
            <a:avLst/>
          </a:prstGeom>
          <a:solidFill>
            <a:schemeClr val="bg1"/>
          </a:solidFill>
        </p:spPr>
      </p:pic>
      <p:pic>
        <p:nvPicPr>
          <p:cNvPr id="44" name="Picture 43"/>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4861373" y="4372531"/>
            <a:ext cx="1074285" cy="211810"/>
          </a:xfrm>
          <a:prstGeom prst="rect">
            <a:avLst/>
          </a:prstGeom>
        </p:spPr>
      </p:pic>
    </p:spTree>
    <p:extLst>
      <p:ext uri="{BB962C8B-B14F-4D97-AF65-F5344CB8AC3E}">
        <p14:creationId xmlns:p14="http://schemas.microsoft.com/office/powerpoint/2010/main" val="2128536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E1FF-A066-40D7-AAD8-191282CB0A67}"/>
              </a:ext>
            </a:extLst>
          </p:cNvPr>
          <p:cNvSpPr>
            <a:spLocks noGrp="1"/>
          </p:cNvSpPr>
          <p:nvPr>
            <p:ph type="title"/>
          </p:nvPr>
        </p:nvSpPr>
        <p:spPr/>
        <p:txBody>
          <a:bodyPr/>
          <a:lstStyle/>
          <a:p>
            <a:r>
              <a:rPr lang="en-US" dirty="0"/>
              <a:t>Why is this important?</a:t>
            </a:r>
          </a:p>
        </p:txBody>
      </p:sp>
      <p:sp>
        <p:nvSpPr>
          <p:cNvPr id="3" name="Content Placeholder 2">
            <a:extLst>
              <a:ext uri="{FF2B5EF4-FFF2-40B4-BE49-F238E27FC236}">
                <a16:creationId xmlns:a16="http://schemas.microsoft.com/office/drawing/2014/main" id="{F6321DB9-845D-4EF6-8075-A308755F2ED0}"/>
              </a:ext>
            </a:extLst>
          </p:cNvPr>
          <p:cNvSpPr>
            <a:spLocks noGrp="1"/>
          </p:cNvSpPr>
          <p:nvPr>
            <p:ph idx="1"/>
          </p:nvPr>
        </p:nvSpPr>
        <p:spPr/>
        <p:txBody>
          <a:bodyPr/>
          <a:lstStyle/>
          <a:p>
            <a:r>
              <a:rPr lang="en-US" dirty="0"/>
              <a:t>Remember </a:t>
            </a:r>
            <a:r>
              <a:rPr lang="en-US" dirty="0" err="1"/>
              <a:t>Agalteca</a:t>
            </a:r>
            <a:endParaRPr lang="en-US" dirty="0"/>
          </a:p>
          <a:p>
            <a:r>
              <a:rPr lang="en-US" dirty="0"/>
              <a:t>Water treatment plants commonly have processes where the flow divides into many parallel paths</a:t>
            </a:r>
          </a:p>
          <a:p>
            <a:pPr lvl="1"/>
            <a:endParaRPr lang="en-US" dirty="0"/>
          </a:p>
          <a:p>
            <a:endParaRPr lang="en-US" dirty="0"/>
          </a:p>
        </p:txBody>
      </p:sp>
    </p:spTree>
    <p:extLst>
      <p:ext uri="{BB962C8B-B14F-4D97-AF65-F5344CB8AC3E}">
        <p14:creationId xmlns:p14="http://schemas.microsoft.com/office/powerpoint/2010/main" val="37257569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019800" cy="1143000"/>
          </a:xfrm>
        </p:spPr>
        <p:txBody>
          <a:bodyPr/>
          <a:lstStyle/>
          <a:p>
            <a:r>
              <a:rPr lang="en-US" sz="3200" b="0" dirty="0">
                <a:solidFill>
                  <a:srgbClr val="00005A"/>
                </a:solidFill>
              </a:rPr>
              <a:t>Change in piezometric head from port 1 to port n (</a:t>
            </a:r>
            <a:r>
              <a:rPr lang="en-US" sz="3200" b="1" u="sng" dirty="0">
                <a:solidFill>
                  <a:srgbClr val="00005A"/>
                </a:solidFill>
              </a:rPr>
              <a:t>outlet</a:t>
            </a:r>
            <a:r>
              <a:rPr lang="en-US" sz="3200" b="0" dirty="0">
                <a:solidFill>
                  <a:srgbClr val="00005A"/>
                </a:solidFill>
              </a:rPr>
              <a:t> manifold)</a:t>
            </a:r>
            <a:endParaRPr lang="en-US" dirty="0"/>
          </a:p>
        </p:txBody>
      </p:sp>
      <p:sp>
        <p:nvSpPr>
          <p:cNvPr id="3" name="Content Placeholder 2"/>
          <p:cNvSpPr>
            <a:spLocks noGrp="1"/>
          </p:cNvSpPr>
          <p:nvPr>
            <p:ph idx="1"/>
          </p:nvPr>
        </p:nvSpPr>
        <p:spPr/>
        <p:txBody>
          <a:bodyPr/>
          <a:lstStyle/>
          <a:p>
            <a:r>
              <a:rPr lang="en-US" dirty="0"/>
              <a:t>For short (</a:t>
            </a:r>
            <a:r>
              <a:rPr lang="en-US" dirty="0" err="1"/>
              <a:t>fL</a:t>
            </a:r>
            <a:r>
              <a:rPr lang="en-US" dirty="0"/>
              <a:t>/d &lt;&lt;1), straight (K=0) outlet manifolds the change in piezometric head is equal to the negative final velocity head</a:t>
            </a:r>
          </a:p>
          <a:p>
            <a:pPr lvl="1"/>
            <a:r>
              <a:rPr lang="en-US" dirty="0"/>
              <a:t>If head loss is small then port n has the highest flow rate!</a:t>
            </a:r>
          </a:p>
          <a:p>
            <a:endParaRPr lang="en-US" dirty="0"/>
          </a:p>
        </p:txBody>
      </p:sp>
      <p:grpSp>
        <p:nvGrpSpPr>
          <p:cNvPr id="5" name="Group 24"/>
          <p:cNvGrpSpPr>
            <a:grpSpLocks/>
          </p:cNvGrpSpPr>
          <p:nvPr/>
        </p:nvGrpSpPr>
        <p:grpSpPr bwMode="auto">
          <a:xfrm>
            <a:off x="838200" y="5041105"/>
            <a:ext cx="7713663" cy="1727200"/>
            <a:chOff x="2564" y="2924"/>
            <a:chExt cx="2928" cy="1088"/>
          </a:xfrm>
        </p:grpSpPr>
        <p:sp>
          <p:nvSpPr>
            <p:cNvPr id="6"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7"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8" name="Group 26"/>
          <p:cNvGrpSpPr>
            <a:grpSpLocks/>
          </p:cNvGrpSpPr>
          <p:nvPr/>
        </p:nvGrpSpPr>
        <p:grpSpPr bwMode="auto">
          <a:xfrm>
            <a:off x="5645156" y="4599780"/>
            <a:ext cx="364202" cy="717550"/>
            <a:chOff x="6248400" y="4267200"/>
            <a:chExt cx="364415" cy="717550"/>
          </a:xfrm>
        </p:grpSpPr>
        <p:sp>
          <p:nvSpPr>
            <p:cNvPr id="9" name="Rectangle 27"/>
            <p:cNvSpPr>
              <a:spLocks noChangeArrowheads="1"/>
            </p:cNvSpPr>
            <p:nvPr/>
          </p:nvSpPr>
          <p:spPr bwMode="auto">
            <a:xfrm>
              <a:off x="6400889" y="4465638"/>
              <a:ext cx="184258"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0" name="TextBox 28"/>
            <p:cNvSpPr txBox="1">
              <a:spLocks noChangeArrowheads="1"/>
            </p:cNvSpPr>
            <p:nvPr/>
          </p:nvSpPr>
          <p:spPr bwMode="auto">
            <a:xfrm>
              <a:off x="6248400" y="4267200"/>
              <a:ext cx="364415" cy="523220"/>
            </a:xfrm>
            <a:prstGeom prst="rect">
              <a:avLst/>
            </a:prstGeom>
            <a:noFill/>
            <a:ln w="9525">
              <a:noFill/>
              <a:miter lim="800000"/>
              <a:headEnd/>
              <a:tailEnd/>
            </a:ln>
          </p:spPr>
          <p:txBody>
            <a:bodyPr wrap="none">
              <a:spAutoFit/>
            </a:bodyPr>
            <a:lstStyle/>
            <a:p>
              <a:r>
                <a:rPr lang="en-US" dirty="0"/>
                <a:t>2</a:t>
              </a:r>
            </a:p>
          </p:txBody>
        </p:sp>
      </p:grpSp>
      <p:grpSp>
        <p:nvGrpSpPr>
          <p:cNvPr id="11" name="Group 29"/>
          <p:cNvGrpSpPr>
            <a:grpSpLocks/>
          </p:cNvGrpSpPr>
          <p:nvPr/>
        </p:nvGrpSpPr>
        <p:grpSpPr bwMode="auto">
          <a:xfrm>
            <a:off x="3565525" y="4599780"/>
            <a:ext cx="681427" cy="717550"/>
            <a:chOff x="4495800" y="4267200"/>
            <a:chExt cx="681427" cy="717550"/>
          </a:xfrm>
        </p:grpSpPr>
        <p:sp>
          <p:nvSpPr>
            <p:cNvPr id="12" name="Rectangle 30"/>
            <p:cNvSpPr>
              <a:spLocks noChangeArrowheads="1"/>
            </p:cNvSpPr>
            <p:nvPr/>
          </p:nvSpPr>
          <p:spPr bwMode="auto">
            <a:xfrm>
              <a:off x="4495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3" name="TextBox 31"/>
            <p:cNvSpPr txBox="1">
              <a:spLocks noChangeArrowheads="1"/>
            </p:cNvSpPr>
            <p:nvPr/>
          </p:nvSpPr>
          <p:spPr bwMode="auto">
            <a:xfrm>
              <a:off x="4513263" y="4267200"/>
              <a:ext cx="663964" cy="523220"/>
            </a:xfrm>
            <a:prstGeom prst="rect">
              <a:avLst/>
            </a:prstGeom>
            <a:noFill/>
            <a:ln w="9525">
              <a:noFill/>
              <a:miter lim="800000"/>
              <a:headEnd/>
              <a:tailEnd/>
            </a:ln>
          </p:spPr>
          <p:txBody>
            <a:bodyPr wrap="none">
              <a:spAutoFit/>
            </a:bodyPr>
            <a:lstStyle/>
            <a:p>
              <a:r>
                <a:rPr lang="en-US" dirty="0"/>
                <a:t>n-1</a:t>
              </a:r>
            </a:p>
          </p:txBody>
        </p:sp>
      </p:grpSp>
      <p:grpSp>
        <p:nvGrpSpPr>
          <p:cNvPr id="14" name="Group 32"/>
          <p:cNvGrpSpPr>
            <a:grpSpLocks/>
          </p:cNvGrpSpPr>
          <p:nvPr/>
        </p:nvGrpSpPr>
        <p:grpSpPr bwMode="auto">
          <a:xfrm>
            <a:off x="7985125" y="4599780"/>
            <a:ext cx="379413" cy="717550"/>
            <a:chOff x="7924800" y="4267200"/>
            <a:chExt cx="379413" cy="717550"/>
          </a:xfrm>
        </p:grpSpPr>
        <p:sp>
          <p:nvSpPr>
            <p:cNvPr id="15" name="Rectangle 33"/>
            <p:cNvSpPr>
              <a:spLocks noChangeArrowheads="1"/>
            </p:cNvSpPr>
            <p:nvPr/>
          </p:nvSpPr>
          <p:spPr bwMode="auto">
            <a:xfrm>
              <a:off x="7924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6" name="TextBox 34"/>
            <p:cNvSpPr txBox="1">
              <a:spLocks noChangeArrowheads="1"/>
            </p:cNvSpPr>
            <p:nvPr/>
          </p:nvSpPr>
          <p:spPr bwMode="auto">
            <a:xfrm>
              <a:off x="7942263" y="4267200"/>
              <a:ext cx="361950" cy="519113"/>
            </a:xfrm>
            <a:prstGeom prst="rect">
              <a:avLst/>
            </a:prstGeom>
            <a:noFill/>
            <a:ln w="9525">
              <a:noFill/>
              <a:miter lim="800000"/>
              <a:headEnd/>
              <a:tailEnd/>
            </a:ln>
          </p:spPr>
          <p:txBody>
            <a:bodyPr wrap="none">
              <a:spAutoFit/>
            </a:bodyPr>
            <a:lstStyle/>
            <a:p>
              <a:r>
                <a:rPr lang="en-US" dirty="0"/>
                <a:t>1</a:t>
              </a:r>
            </a:p>
          </p:txBody>
        </p:sp>
      </p:grpSp>
      <p:sp>
        <p:nvSpPr>
          <p:cNvPr id="17" name="Rectangle 25 2"/>
          <p:cNvSpPr>
            <a:spLocks noChangeArrowheads="1"/>
          </p:cNvSpPr>
          <p:nvPr/>
        </p:nvSpPr>
        <p:spPr bwMode="auto">
          <a:xfrm rot="5400000">
            <a:off x="7673181" y="5865812"/>
            <a:ext cx="1693863" cy="76200"/>
          </a:xfrm>
          <a:prstGeom prst="rect">
            <a:avLst/>
          </a:prstGeom>
          <a:solidFill>
            <a:schemeClr val="accent1"/>
          </a:solidFill>
          <a:ln w="12700">
            <a:solidFill>
              <a:schemeClr val="tx1"/>
            </a:solidFill>
            <a:miter lim="800000"/>
            <a:headEnd/>
            <a:tailEnd/>
          </a:ln>
        </p:spPr>
        <p:txBody>
          <a:bodyPr rot="10800000" vert="eaVert" wrap="none" anchor="ctr"/>
          <a:lstStyle/>
          <a:p>
            <a:endParaRPr lang="en-US"/>
          </a:p>
        </p:txBody>
      </p:sp>
      <p:sp>
        <p:nvSpPr>
          <p:cNvPr id="18" name="Line 25"/>
          <p:cNvSpPr>
            <a:spLocks noChangeShapeType="1"/>
          </p:cNvSpPr>
          <p:nvPr/>
        </p:nvSpPr>
        <p:spPr bwMode="auto">
          <a:xfrm flipH="1">
            <a:off x="304800" y="5971380"/>
            <a:ext cx="7223125" cy="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9" name="Group 26"/>
          <p:cNvGrpSpPr>
            <a:grpSpLocks/>
          </p:cNvGrpSpPr>
          <p:nvPr/>
        </p:nvGrpSpPr>
        <p:grpSpPr bwMode="auto">
          <a:xfrm>
            <a:off x="1355726" y="4599780"/>
            <a:ext cx="363538" cy="717550"/>
            <a:chOff x="854" y="2842"/>
            <a:chExt cx="229" cy="452"/>
          </a:xfrm>
        </p:grpSpPr>
        <p:sp>
          <p:nvSpPr>
            <p:cNvPr id="20" name="Rectangle 25 3"/>
            <p:cNvSpPr>
              <a:spLocks noChangeArrowheads="1"/>
            </p:cNvSpPr>
            <p:nvPr/>
          </p:nvSpPr>
          <p:spPr bwMode="auto">
            <a:xfrm>
              <a:off x="854" y="2967"/>
              <a:ext cx="116" cy="327"/>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21" name="TextBox 24"/>
            <p:cNvSpPr txBox="1">
              <a:spLocks noChangeArrowheads="1"/>
            </p:cNvSpPr>
            <p:nvPr/>
          </p:nvSpPr>
          <p:spPr bwMode="auto">
            <a:xfrm>
              <a:off x="854" y="2842"/>
              <a:ext cx="229" cy="330"/>
            </a:xfrm>
            <a:prstGeom prst="rect">
              <a:avLst/>
            </a:prstGeom>
            <a:noFill/>
            <a:ln w="9525">
              <a:noFill/>
              <a:miter lim="800000"/>
              <a:headEnd/>
              <a:tailEnd/>
            </a:ln>
          </p:spPr>
          <p:txBody>
            <a:bodyPr wrap="none">
              <a:spAutoFit/>
            </a:bodyPr>
            <a:lstStyle/>
            <a:p>
              <a:r>
                <a:rPr lang="en-US" dirty="0"/>
                <a:t>n</a:t>
              </a:r>
            </a:p>
          </p:txBody>
        </p:sp>
      </p:grpSp>
      <p:grpSp>
        <p:nvGrpSpPr>
          <p:cNvPr id="22" name="Group 36"/>
          <p:cNvGrpSpPr>
            <a:grpSpLocks/>
          </p:cNvGrpSpPr>
          <p:nvPr/>
        </p:nvGrpSpPr>
        <p:grpSpPr bwMode="auto">
          <a:xfrm rot="10800000">
            <a:off x="1447800" y="4980780"/>
            <a:ext cx="6630988" cy="382588"/>
            <a:chOff x="1446211" y="4114006"/>
            <a:chExt cx="6630988" cy="915988"/>
          </a:xfrm>
        </p:grpSpPr>
        <p:cxnSp>
          <p:nvCxnSpPr>
            <p:cNvPr id="23"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24"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25"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26"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27" name="Lightning Bolt 26"/>
          <p:cNvSpPr/>
          <p:nvPr/>
        </p:nvSpPr>
        <p:spPr bwMode="auto">
          <a:xfrm>
            <a:off x="4343400" y="4798218"/>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Lightning Bolt 27"/>
          <p:cNvSpPr/>
          <p:nvPr/>
        </p:nvSpPr>
        <p:spPr bwMode="auto">
          <a:xfrm>
            <a:off x="4463744" y="6491288"/>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Lightning Bolt 28"/>
          <p:cNvSpPr/>
          <p:nvPr/>
        </p:nvSpPr>
        <p:spPr bwMode="auto">
          <a:xfrm>
            <a:off x="4463744" y="5695949"/>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0" name="Straight Arrow Connector 29"/>
          <p:cNvCxnSpPr>
            <a:endCxn id="21" idx="1"/>
          </p:cNvCxnSpPr>
          <p:nvPr/>
        </p:nvCxnSpPr>
        <p:spPr bwMode="auto">
          <a:xfrm>
            <a:off x="1156494" y="4762868"/>
            <a:ext cx="199232" cy="9885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2" name="Picture 3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898129" y="4268455"/>
            <a:ext cx="466409" cy="288991"/>
          </a:xfrm>
          <a:prstGeom prst="rect">
            <a:avLst/>
          </a:prstGeom>
        </p:spPr>
      </p:pic>
      <p:pic>
        <p:nvPicPr>
          <p:cNvPr id="33" name="Picture 3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631452" y="4267757"/>
            <a:ext cx="471896" cy="288991"/>
          </a:xfrm>
          <a:prstGeom prst="rect">
            <a:avLst/>
          </a:prstGeom>
        </p:spPr>
      </p:pic>
      <p:pic>
        <p:nvPicPr>
          <p:cNvPr id="34" name="Picture 3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188732" y="4252231"/>
            <a:ext cx="502990" cy="290820"/>
          </a:xfrm>
          <a:prstGeom prst="rect">
            <a:avLst/>
          </a:prstGeom>
        </p:spPr>
      </p:pic>
      <p:cxnSp>
        <p:nvCxnSpPr>
          <p:cNvPr id="35" name="Straight Connector 34"/>
          <p:cNvCxnSpPr/>
          <p:nvPr/>
        </p:nvCxnSpPr>
        <p:spPr bwMode="auto">
          <a:xfrm>
            <a:off x="1122934" y="5117305"/>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cxnSp>
        <p:nvCxnSpPr>
          <p:cNvPr id="36" name="Straight Connector 35"/>
          <p:cNvCxnSpPr/>
          <p:nvPr/>
        </p:nvCxnSpPr>
        <p:spPr bwMode="auto">
          <a:xfrm>
            <a:off x="7918250" y="5117305"/>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sp>
        <p:nvSpPr>
          <p:cNvPr id="37" name="TextBox 36"/>
          <p:cNvSpPr txBox="1"/>
          <p:nvPr/>
        </p:nvSpPr>
        <p:spPr>
          <a:xfrm>
            <a:off x="854969" y="5574235"/>
            <a:ext cx="603050" cy="523220"/>
          </a:xfrm>
          <a:prstGeom prst="rect">
            <a:avLst/>
          </a:prstGeom>
          <a:solidFill>
            <a:schemeClr val="bg1"/>
          </a:solidFill>
        </p:spPr>
        <p:txBody>
          <a:bodyPr wrap="none" rtlCol="0">
            <a:spAutoFit/>
          </a:bodyPr>
          <a:lstStyle/>
          <a:p>
            <a:r>
              <a:rPr lang="en-US" dirty="0" err="1"/>
              <a:t>cs</a:t>
            </a:r>
            <a:r>
              <a:rPr lang="en-US" baseline="-25000" dirty="0" err="1"/>
              <a:t>n</a:t>
            </a:r>
            <a:endParaRPr lang="en-US" dirty="0"/>
          </a:p>
        </p:txBody>
      </p:sp>
      <p:sp>
        <p:nvSpPr>
          <p:cNvPr id="38" name="TextBox 37"/>
          <p:cNvSpPr txBox="1"/>
          <p:nvPr/>
        </p:nvSpPr>
        <p:spPr>
          <a:xfrm>
            <a:off x="7543800" y="5749595"/>
            <a:ext cx="603050" cy="523220"/>
          </a:xfrm>
          <a:prstGeom prst="rect">
            <a:avLst/>
          </a:prstGeom>
          <a:solidFill>
            <a:schemeClr val="bg1"/>
          </a:solidFill>
        </p:spPr>
        <p:txBody>
          <a:bodyPr wrap="none" rtlCol="0">
            <a:spAutoFit/>
          </a:bodyPr>
          <a:lstStyle/>
          <a:p>
            <a:r>
              <a:rPr lang="en-US" dirty="0"/>
              <a:t>cs</a:t>
            </a:r>
            <a:r>
              <a:rPr lang="en-US" baseline="-25000" dirty="0"/>
              <a:t>1</a:t>
            </a:r>
            <a:endParaRPr lang="en-US" dirty="0"/>
          </a:p>
        </p:txBody>
      </p:sp>
      <p:sp>
        <p:nvSpPr>
          <p:cNvPr id="39" name="TextBox 38"/>
          <p:cNvSpPr txBox="1"/>
          <p:nvPr/>
        </p:nvSpPr>
        <p:spPr>
          <a:xfrm>
            <a:off x="3652832" y="6129822"/>
            <a:ext cx="2226892" cy="523220"/>
          </a:xfrm>
          <a:prstGeom prst="rect">
            <a:avLst/>
          </a:prstGeom>
          <a:noFill/>
        </p:spPr>
        <p:txBody>
          <a:bodyPr wrap="none" rtlCol="0">
            <a:spAutoFit/>
          </a:bodyPr>
          <a:lstStyle/>
          <a:p>
            <a:r>
              <a:rPr lang="en-US" dirty="0"/>
              <a:t>Inlet manifold</a:t>
            </a:r>
          </a:p>
        </p:txBody>
      </p:sp>
      <p:pic>
        <p:nvPicPr>
          <p:cNvPr id="40" name="Picture 39"/>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839571" y="5704502"/>
            <a:ext cx="1230956" cy="495674"/>
          </a:xfrm>
          <a:prstGeom prst="rect">
            <a:avLst/>
          </a:prstGeom>
          <a:solidFill>
            <a:schemeClr val="bg1"/>
          </a:solidFill>
        </p:spPr>
      </p:pic>
      <p:pic>
        <p:nvPicPr>
          <p:cNvPr id="41" name="Picture 40"/>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74816" y="4681133"/>
            <a:ext cx="316427" cy="224974"/>
          </a:xfrm>
          <a:prstGeom prst="rect">
            <a:avLst/>
          </a:prstGeom>
        </p:spPr>
      </p:pic>
      <p:pic>
        <p:nvPicPr>
          <p:cNvPr id="47" name="Picture 4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742172" y="5666509"/>
            <a:ext cx="2639325" cy="524939"/>
          </a:xfrm>
          <a:prstGeom prst="rect">
            <a:avLst/>
          </a:prstGeom>
          <a:solidFill>
            <a:schemeClr val="bg1"/>
          </a:solidFill>
        </p:spPr>
      </p:pic>
      <p:pic>
        <p:nvPicPr>
          <p:cNvPr id="48" name="Picture 4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0058400" y="3124200"/>
            <a:ext cx="1904045" cy="524939"/>
          </a:xfrm>
          <a:prstGeom prst="rect">
            <a:avLst/>
          </a:prstGeom>
          <a:solidFill>
            <a:schemeClr val="bg1"/>
          </a:solidFill>
        </p:spPr>
      </p:pic>
      <p:pic>
        <p:nvPicPr>
          <p:cNvPr id="43" name="Picture 4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118173" y="4689236"/>
            <a:ext cx="1074285" cy="211810"/>
          </a:xfrm>
          <a:prstGeom prst="rect">
            <a:avLst/>
          </a:prstGeom>
        </p:spPr>
      </p:pic>
      <p:pic>
        <p:nvPicPr>
          <p:cNvPr id="44" name="Picture 43">
            <a:extLst>
              <a:ext uri="{FF2B5EF4-FFF2-40B4-BE49-F238E27FC236}">
                <a16:creationId xmlns:a16="http://schemas.microsoft.com/office/drawing/2014/main" id="{0ED44C60-7407-4847-A217-D2B04D91F7D2}"/>
              </a:ext>
            </a:extLst>
          </p:cNvPr>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7620000" y="533400"/>
            <a:ext cx="2639325" cy="524939"/>
          </a:xfrm>
          <a:prstGeom prst="rect">
            <a:avLst/>
          </a:prstGeom>
          <a:solidFill>
            <a:schemeClr val="bg1"/>
          </a:solidFill>
        </p:spPr>
      </p:pic>
      <p:cxnSp>
        <p:nvCxnSpPr>
          <p:cNvPr id="31" name="Straight Arrow Connector 30">
            <a:extLst>
              <a:ext uri="{FF2B5EF4-FFF2-40B4-BE49-F238E27FC236}">
                <a16:creationId xmlns:a16="http://schemas.microsoft.com/office/drawing/2014/main" id="{A495C831-C54E-4702-AB45-D9D9E196FDDB}"/>
              </a:ext>
            </a:extLst>
          </p:cNvPr>
          <p:cNvCxnSpPr/>
          <p:nvPr/>
        </p:nvCxnSpPr>
        <p:spPr>
          <a:xfrm flipH="1">
            <a:off x="1600200" y="3581400"/>
            <a:ext cx="41910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8770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noFill/>
          <a:ln/>
        </p:spPr>
        <p:txBody>
          <a:bodyPr/>
          <a:lstStyle/>
          <a:p>
            <a:r>
              <a:rPr lang="en-US" sz="4000" dirty="0"/>
              <a:t>Flow Division Analysis for Inlet Manifold (with orifice outlets)</a:t>
            </a:r>
          </a:p>
        </p:txBody>
      </p:sp>
      <p:sp>
        <p:nvSpPr>
          <p:cNvPr id="26" name="TextBox 25"/>
          <p:cNvSpPr txBox="1"/>
          <p:nvPr/>
        </p:nvSpPr>
        <p:spPr>
          <a:xfrm>
            <a:off x="85301" y="1542723"/>
            <a:ext cx="6544099" cy="1938992"/>
          </a:xfrm>
          <a:prstGeom prst="rect">
            <a:avLst/>
          </a:prstGeom>
          <a:noFill/>
        </p:spPr>
        <p:txBody>
          <a:bodyPr wrap="square" rtlCol="0">
            <a:spAutoFit/>
          </a:bodyPr>
          <a:lstStyle/>
          <a:p>
            <a:r>
              <a:rPr lang="en-US" sz="2000" dirty="0"/>
              <a:t>Total difference between paths 1 and n</a:t>
            </a:r>
          </a:p>
          <a:p>
            <a:r>
              <a:rPr lang="en-US" sz="2000" dirty="0"/>
              <a:t>To simplify analysis we assume equal piezometric head error on both sides of the mean piezometric head (first order linearity approximation).</a:t>
            </a:r>
          </a:p>
          <a:p>
            <a:r>
              <a:rPr lang="en-US" sz="2000" dirty="0"/>
              <a:t>Port one has mean piezometric head – ½ delta piezometric head</a:t>
            </a:r>
          </a:p>
        </p:txBody>
      </p:sp>
      <p:pic>
        <p:nvPicPr>
          <p:cNvPr id="30" name="Picture 2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014848" y="2608374"/>
            <a:ext cx="1230956" cy="495674"/>
          </a:xfrm>
          <a:prstGeom prst="rect">
            <a:avLst/>
          </a:prstGeom>
          <a:solidFill>
            <a:schemeClr val="bg1"/>
          </a:solidFill>
        </p:spPr>
      </p:pic>
      <p:pic>
        <p:nvPicPr>
          <p:cNvPr id="42" name="Picture 41"/>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996" y="3628952"/>
            <a:ext cx="2794800" cy="365811"/>
          </a:xfrm>
          <a:prstGeom prst="rect">
            <a:avLst/>
          </a:prstGeom>
          <a:solidFill>
            <a:schemeClr val="bg1"/>
          </a:solidFill>
        </p:spPr>
      </p:pic>
      <p:pic>
        <p:nvPicPr>
          <p:cNvPr id="45" name="Picture 4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90600" y="4310314"/>
            <a:ext cx="2825893" cy="365811"/>
          </a:xfrm>
          <a:prstGeom prst="rect">
            <a:avLst/>
          </a:prstGeom>
          <a:solidFill>
            <a:schemeClr val="bg1"/>
          </a:solidFill>
        </p:spPr>
      </p:pic>
      <p:pic>
        <p:nvPicPr>
          <p:cNvPr id="2" name="Picture 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698023" y="3340644"/>
            <a:ext cx="2028426" cy="724305"/>
          </a:xfrm>
          <a:prstGeom prst="rect">
            <a:avLst/>
          </a:prstGeom>
          <a:solidFill>
            <a:schemeClr val="bg1"/>
          </a:solidFill>
        </p:spPr>
      </p:pic>
      <p:pic>
        <p:nvPicPr>
          <p:cNvPr id="3" name="Picture 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686300" y="4064949"/>
            <a:ext cx="2088785" cy="724306"/>
          </a:xfrm>
          <a:prstGeom prst="rect">
            <a:avLst/>
          </a:prstGeom>
          <a:solidFill>
            <a:schemeClr val="bg1"/>
          </a:solidFill>
        </p:spPr>
      </p:pic>
      <p:pic>
        <p:nvPicPr>
          <p:cNvPr id="48" name="Picture 4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38995" y="5353281"/>
            <a:ext cx="2717976" cy="545058"/>
          </a:xfrm>
          <a:prstGeom prst="rect">
            <a:avLst/>
          </a:prstGeom>
        </p:spPr>
      </p:pic>
      <p:sp>
        <p:nvSpPr>
          <p:cNvPr id="34" name="TextBox 33"/>
          <p:cNvSpPr txBox="1"/>
          <p:nvPr/>
        </p:nvSpPr>
        <p:spPr>
          <a:xfrm>
            <a:off x="4698023" y="5346383"/>
            <a:ext cx="3940502" cy="954107"/>
          </a:xfrm>
          <a:prstGeom prst="rect">
            <a:avLst/>
          </a:prstGeom>
          <a:noFill/>
        </p:spPr>
        <p:txBody>
          <a:bodyPr wrap="none" rtlCol="0">
            <a:spAutoFit/>
          </a:bodyPr>
          <a:lstStyle/>
          <a:p>
            <a:r>
              <a:rPr lang="en-US" dirty="0"/>
              <a:t>Flow ratio is less than one</a:t>
            </a:r>
          </a:p>
          <a:p>
            <a:r>
              <a:rPr lang="en-US" dirty="0"/>
              <a:t>Last port has higher flow</a:t>
            </a:r>
          </a:p>
        </p:txBody>
      </p:sp>
      <p:sp>
        <p:nvSpPr>
          <p:cNvPr id="36" name="TextBox 35"/>
          <p:cNvSpPr txBox="1"/>
          <p:nvPr/>
        </p:nvSpPr>
        <p:spPr>
          <a:xfrm>
            <a:off x="762000" y="6259381"/>
            <a:ext cx="6519862" cy="523220"/>
          </a:xfrm>
          <a:prstGeom prst="rect">
            <a:avLst/>
          </a:prstGeom>
          <a:noFill/>
        </p:spPr>
        <p:txBody>
          <a:bodyPr wrap="none" rtlCol="0">
            <a:spAutoFit/>
          </a:bodyPr>
          <a:lstStyle/>
          <a:p>
            <a:r>
              <a:rPr lang="en-US" dirty="0"/>
              <a:t>We can achieve uniform flow by increasing </a:t>
            </a:r>
          </a:p>
        </p:txBody>
      </p:sp>
      <p:pic>
        <p:nvPicPr>
          <p:cNvPr id="38" name="Picture 3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165745" y="6418475"/>
            <a:ext cx="464581" cy="301794"/>
          </a:xfrm>
          <a:prstGeom prst="rect">
            <a:avLst/>
          </a:prstGeom>
          <a:solidFill>
            <a:schemeClr val="bg1"/>
          </a:solidFill>
        </p:spPr>
      </p:pic>
      <p:sp>
        <p:nvSpPr>
          <p:cNvPr id="4" name="TextBox 3"/>
          <p:cNvSpPr txBox="1"/>
          <p:nvPr/>
        </p:nvSpPr>
        <p:spPr>
          <a:xfrm>
            <a:off x="4698023" y="4864272"/>
            <a:ext cx="4242530" cy="523220"/>
          </a:xfrm>
          <a:prstGeom prst="rect">
            <a:avLst/>
          </a:prstGeom>
          <a:noFill/>
        </p:spPr>
        <p:txBody>
          <a:bodyPr wrap="square" rtlCol="0">
            <a:spAutoFit/>
          </a:bodyPr>
          <a:lstStyle/>
          <a:p>
            <a:r>
              <a:rPr lang="en-US" dirty="0"/>
              <a:t>Engineering basis of design</a:t>
            </a:r>
          </a:p>
        </p:txBody>
      </p:sp>
      <p:cxnSp>
        <p:nvCxnSpPr>
          <p:cNvPr id="6" name="Straight Arrow Connector 5"/>
          <p:cNvCxnSpPr/>
          <p:nvPr/>
        </p:nvCxnSpPr>
        <p:spPr bwMode="auto">
          <a:xfrm flipH="1">
            <a:off x="6172200" y="5279636"/>
            <a:ext cx="554249" cy="25543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8" name="Straight Connector 7"/>
          <p:cNvCxnSpPr/>
          <p:nvPr/>
        </p:nvCxnSpPr>
        <p:spPr bwMode="auto">
          <a:xfrm>
            <a:off x="4800600" y="5279636"/>
            <a:ext cx="3837925"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Tree>
    <p:extLst>
      <p:ext uri="{BB962C8B-B14F-4D97-AF65-F5344CB8AC3E}">
        <p14:creationId xmlns:p14="http://schemas.microsoft.com/office/powerpoint/2010/main" val="33716134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Solve for the maximum permissible change in piezometric head</a:t>
            </a:r>
          </a:p>
        </p:txBody>
      </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33400" y="1828800"/>
            <a:ext cx="2258883" cy="545058"/>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09600" y="2743200"/>
            <a:ext cx="4896381" cy="384101"/>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33400" y="3496643"/>
            <a:ext cx="4896382" cy="384101"/>
          </a:xfrm>
          <a:prstGeom prst="rect">
            <a:avLst/>
          </a:prstGeom>
        </p:spPr>
      </p:pic>
      <p:sp>
        <p:nvSpPr>
          <p:cNvPr id="6" name="TextBox 5"/>
          <p:cNvSpPr txBox="1"/>
          <p:nvPr/>
        </p:nvSpPr>
        <p:spPr>
          <a:xfrm>
            <a:off x="6252975" y="1767870"/>
            <a:ext cx="1601721" cy="523220"/>
          </a:xfrm>
          <a:prstGeom prst="rect">
            <a:avLst/>
          </a:prstGeom>
          <a:noFill/>
        </p:spPr>
        <p:txBody>
          <a:bodyPr wrap="none" rtlCol="0">
            <a:spAutoFit/>
          </a:bodyPr>
          <a:lstStyle/>
          <a:p>
            <a:r>
              <a:rPr lang="en-US" dirty="0"/>
              <a:t>Solve for </a:t>
            </a:r>
          </a:p>
        </p:txBody>
      </p:sp>
      <p:pic>
        <p:nvPicPr>
          <p:cNvPr id="7" name="Picture 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830312" y="1970551"/>
            <a:ext cx="716990" cy="261555"/>
          </a:xfrm>
          <a:prstGeom prst="rect">
            <a:avLst/>
          </a:prstGeom>
        </p:spPr>
      </p:pic>
      <p:pic>
        <p:nvPicPr>
          <p:cNvPr id="11" name="Picture 1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33400" y="4306850"/>
            <a:ext cx="4183052" cy="384101"/>
          </a:xfrm>
          <a:prstGeom prst="rect">
            <a:avLst/>
          </a:prstGeom>
        </p:spPr>
      </p:pic>
      <p:pic>
        <p:nvPicPr>
          <p:cNvPr id="13" name="Picture 1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03248" y="5140503"/>
            <a:ext cx="2514952" cy="590784"/>
          </a:xfrm>
          <a:prstGeom prst="rect">
            <a:avLst/>
          </a:prstGeom>
        </p:spPr>
      </p:pic>
      <p:sp>
        <p:nvSpPr>
          <p:cNvPr id="14" name="TextBox 13"/>
          <p:cNvSpPr txBox="1"/>
          <p:nvPr/>
        </p:nvSpPr>
        <p:spPr>
          <a:xfrm>
            <a:off x="4267200" y="4876800"/>
            <a:ext cx="4648200" cy="1323439"/>
          </a:xfrm>
          <a:prstGeom prst="rect">
            <a:avLst/>
          </a:prstGeom>
          <a:noFill/>
        </p:spPr>
        <p:txBody>
          <a:bodyPr wrap="square" rtlCol="0">
            <a:spAutoFit/>
          </a:bodyPr>
          <a:lstStyle/>
          <a:p>
            <a:r>
              <a:rPr lang="en-US" sz="2000" dirty="0"/>
              <a:t>This is change in piezometric head in the manifold as a function of port flow uniformity and average piezometric head across the ports.</a:t>
            </a:r>
          </a:p>
        </p:txBody>
      </p:sp>
    </p:spTree>
    <p:extLst>
      <p:ext uri="{BB962C8B-B14F-4D97-AF65-F5344CB8AC3E}">
        <p14:creationId xmlns:p14="http://schemas.microsoft.com/office/powerpoint/2010/main" val="29936995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Relationship between port contracted velocity and manifold velocity</a:t>
            </a: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33400" y="1752600"/>
            <a:ext cx="2514952" cy="590784"/>
          </a:xfrm>
          <a:prstGeom prst="rect">
            <a:avLst/>
          </a:prstGeom>
        </p:spPr>
      </p:pic>
      <p:sp>
        <p:nvSpPr>
          <p:cNvPr id="4" name="TextBox 3"/>
          <p:cNvSpPr txBox="1"/>
          <p:nvPr/>
        </p:nvSpPr>
        <p:spPr>
          <a:xfrm>
            <a:off x="304800" y="3434558"/>
            <a:ext cx="7385355" cy="523220"/>
          </a:xfrm>
          <a:prstGeom prst="rect">
            <a:avLst/>
          </a:prstGeom>
          <a:noFill/>
        </p:spPr>
        <p:txBody>
          <a:bodyPr wrap="none" rtlCol="0">
            <a:spAutoFit/>
          </a:bodyPr>
          <a:lstStyle/>
          <a:p>
            <a:r>
              <a:rPr lang="en-US" dirty="0"/>
              <a:t>If head loss in the manifold is small, then we have</a:t>
            </a:r>
          </a:p>
        </p:txBody>
      </p:sp>
      <p:pic>
        <p:nvPicPr>
          <p:cNvPr id="5" name="Picture 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092" y="2724384"/>
            <a:ext cx="3043549" cy="541400"/>
          </a:xfrm>
          <a:prstGeom prst="rect">
            <a:avLst/>
          </a:prstGeom>
        </p:spPr>
      </p:pic>
      <p:pic>
        <p:nvPicPr>
          <p:cNvPr id="13" name="Picture 1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91517" y="4834559"/>
            <a:ext cx="3442283" cy="607246"/>
          </a:xfrm>
          <a:prstGeom prst="rect">
            <a:avLst/>
          </a:prstGeom>
        </p:spPr>
      </p:pic>
      <p:sp>
        <p:nvSpPr>
          <p:cNvPr id="7" name="TextBox 6"/>
          <p:cNvSpPr txBox="1"/>
          <p:nvPr/>
        </p:nvSpPr>
        <p:spPr>
          <a:xfrm>
            <a:off x="3733800" y="1885866"/>
            <a:ext cx="4482317" cy="523220"/>
          </a:xfrm>
          <a:prstGeom prst="rect">
            <a:avLst/>
          </a:prstGeom>
          <a:noFill/>
        </p:spPr>
        <p:txBody>
          <a:bodyPr wrap="none" rtlCol="0">
            <a:spAutoFit/>
          </a:bodyPr>
          <a:lstStyle/>
          <a:p>
            <a:r>
              <a:rPr lang="en-US" dirty="0"/>
              <a:t>Port flow uniformity equation</a:t>
            </a:r>
          </a:p>
        </p:txBody>
      </p:sp>
      <p:sp>
        <p:nvSpPr>
          <p:cNvPr id="8" name="TextBox 7"/>
          <p:cNvSpPr txBox="1"/>
          <p:nvPr/>
        </p:nvSpPr>
        <p:spPr>
          <a:xfrm>
            <a:off x="3733800" y="2527668"/>
            <a:ext cx="4957452" cy="954107"/>
          </a:xfrm>
          <a:prstGeom prst="rect">
            <a:avLst/>
          </a:prstGeom>
          <a:noFill/>
        </p:spPr>
        <p:txBody>
          <a:bodyPr wrap="square" rtlCol="0">
            <a:spAutoFit/>
          </a:bodyPr>
          <a:lstStyle/>
          <a:p>
            <a:r>
              <a:rPr lang="en-US" dirty="0"/>
              <a:t>Piezometric head in the manifold (energy equation)</a:t>
            </a:r>
          </a:p>
        </p:txBody>
      </p:sp>
      <p:pic>
        <p:nvPicPr>
          <p:cNvPr id="6" name="Picture 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01536" y="5746311"/>
            <a:ext cx="2469228" cy="495674"/>
          </a:xfrm>
          <a:prstGeom prst="rect">
            <a:avLst/>
          </a:prstGeom>
          <a:solidFill>
            <a:schemeClr val="bg1"/>
          </a:solidFill>
        </p:spPr>
      </p:pic>
      <p:sp>
        <p:nvSpPr>
          <p:cNvPr id="15" name="TextBox 14"/>
          <p:cNvSpPr txBox="1"/>
          <p:nvPr/>
        </p:nvSpPr>
        <p:spPr>
          <a:xfrm>
            <a:off x="4155293" y="5746311"/>
            <a:ext cx="5209280" cy="523220"/>
          </a:xfrm>
          <a:prstGeom prst="rect">
            <a:avLst/>
          </a:prstGeom>
          <a:noFill/>
        </p:spPr>
        <p:txBody>
          <a:bodyPr wrap="square" rtlCol="0">
            <a:spAutoFit/>
          </a:bodyPr>
          <a:lstStyle/>
          <a:p>
            <a:r>
              <a:rPr lang="en-US" dirty="0"/>
              <a:t>    is the contracted port velocity</a:t>
            </a:r>
          </a:p>
        </p:txBody>
      </p:sp>
      <p:pic>
        <p:nvPicPr>
          <p:cNvPr id="17" name="Picture 16"/>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155293" y="5908249"/>
            <a:ext cx="316427" cy="224974"/>
          </a:xfrm>
          <a:prstGeom prst="rect">
            <a:avLst/>
          </a:prstGeom>
          <a:solidFill>
            <a:schemeClr val="bg1"/>
          </a:solidFill>
        </p:spPr>
      </p:pic>
      <p:sp>
        <p:nvSpPr>
          <p:cNvPr id="9" name="TextBox 8"/>
          <p:cNvSpPr txBox="1"/>
          <p:nvPr/>
        </p:nvSpPr>
        <p:spPr>
          <a:xfrm>
            <a:off x="520117" y="3964735"/>
            <a:ext cx="1365376" cy="707886"/>
          </a:xfrm>
          <a:prstGeom prst="rect">
            <a:avLst/>
          </a:prstGeom>
          <a:noFill/>
        </p:spPr>
        <p:txBody>
          <a:bodyPr wrap="square" rtlCol="0">
            <a:spAutoFit/>
          </a:bodyPr>
          <a:lstStyle/>
          <a:p>
            <a:pPr algn="ctr"/>
            <a:r>
              <a:rPr lang="en-US" sz="2000" dirty="0"/>
              <a:t>Pressure recovery</a:t>
            </a:r>
          </a:p>
        </p:txBody>
      </p:sp>
      <p:sp>
        <p:nvSpPr>
          <p:cNvPr id="10" name="TextBox 9"/>
          <p:cNvSpPr txBox="1"/>
          <p:nvPr/>
        </p:nvSpPr>
        <p:spPr>
          <a:xfrm>
            <a:off x="1739317" y="4123698"/>
            <a:ext cx="853119" cy="400110"/>
          </a:xfrm>
          <a:prstGeom prst="rect">
            <a:avLst/>
          </a:prstGeom>
          <a:noFill/>
        </p:spPr>
        <p:txBody>
          <a:bodyPr wrap="none" rtlCol="0">
            <a:spAutoFit/>
          </a:bodyPr>
          <a:lstStyle/>
          <a:p>
            <a:r>
              <a:rPr lang="en-US" sz="2000" dirty="0"/>
              <a:t>causes</a:t>
            </a:r>
          </a:p>
        </p:txBody>
      </p:sp>
      <p:sp>
        <p:nvSpPr>
          <p:cNvPr id="14" name="TextBox 13"/>
          <p:cNvSpPr txBox="1"/>
          <p:nvPr/>
        </p:nvSpPr>
        <p:spPr>
          <a:xfrm>
            <a:off x="2592435" y="3964735"/>
            <a:ext cx="1509081" cy="707886"/>
          </a:xfrm>
          <a:prstGeom prst="rect">
            <a:avLst/>
          </a:prstGeom>
          <a:noFill/>
        </p:spPr>
        <p:txBody>
          <a:bodyPr wrap="square" rtlCol="0">
            <a:spAutoFit/>
          </a:bodyPr>
          <a:lstStyle/>
          <a:p>
            <a:pPr algn="ctr"/>
            <a:r>
              <a:rPr lang="en-US" sz="2000" dirty="0"/>
              <a:t>differences in port flow</a:t>
            </a:r>
          </a:p>
        </p:txBody>
      </p:sp>
      <p:sp>
        <p:nvSpPr>
          <p:cNvPr id="11" name="TextBox 10"/>
          <p:cNvSpPr txBox="1"/>
          <p:nvPr/>
        </p:nvSpPr>
        <p:spPr>
          <a:xfrm>
            <a:off x="34636" y="6322132"/>
            <a:ext cx="9067800" cy="461665"/>
          </a:xfrm>
          <a:prstGeom prst="rect">
            <a:avLst/>
          </a:prstGeom>
          <a:noFill/>
        </p:spPr>
        <p:txBody>
          <a:bodyPr wrap="square" rtlCol="0">
            <a:spAutoFit/>
          </a:bodyPr>
          <a:lstStyle/>
          <a:p>
            <a:r>
              <a:rPr lang="en-US" sz="2400" dirty="0"/>
              <a:t>The average manifold piezometric head sets the average port velocity</a:t>
            </a:r>
          </a:p>
        </p:txBody>
      </p:sp>
    </p:spTree>
    <p:extLst>
      <p:ext uri="{BB962C8B-B14F-4D97-AF65-F5344CB8AC3E}">
        <p14:creationId xmlns:p14="http://schemas.microsoft.com/office/powerpoint/2010/main" val="25327736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57800" cy="1143000"/>
          </a:xfrm>
        </p:spPr>
        <p:txBody>
          <a:bodyPr/>
          <a:lstStyle/>
          <a:p>
            <a:r>
              <a:rPr lang="en-US" dirty="0"/>
              <a:t>Manifold velocity</a:t>
            </a:r>
          </a:p>
        </p:txBody>
      </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802645" y="1691748"/>
            <a:ext cx="2469228" cy="495674"/>
          </a:xfrm>
          <a:prstGeom prst="rect">
            <a:avLst/>
          </a:prstGeom>
          <a:solidFill>
            <a:schemeClr val="bg1"/>
          </a:solidFill>
        </p:spPr>
      </p:pic>
      <p:sp>
        <p:nvSpPr>
          <p:cNvPr id="4" name="TextBox 3"/>
          <p:cNvSpPr txBox="1"/>
          <p:nvPr/>
        </p:nvSpPr>
        <p:spPr>
          <a:xfrm>
            <a:off x="457200" y="2362200"/>
            <a:ext cx="3312125" cy="523220"/>
          </a:xfrm>
          <a:prstGeom prst="rect">
            <a:avLst/>
          </a:prstGeom>
          <a:noFill/>
        </p:spPr>
        <p:txBody>
          <a:bodyPr wrap="none" rtlCol="0">
            <a:spAutoFit/>
          </a:bodyPr>
          <a:lstStyle/>
          <a:p>
            <a:r>
              <a:rPr lang="en-US" dirty="0"/>
              <a:t>No head loss in series</a:t>
            </a:r>
          </a:p>
        </p:txBody>
      </p:sp>
      <p:sp>
        <p:nvSpPr>
          <p:cNvPr id="5" name="TextBox 4"/>
          <p:cNvSpPr txBox="1"/>
          <p:nvPr/>
        </p:nvSpPr>
        <p:spPr>
          <a:xfrm>
            <a:off x="5029201" y="2362200"/>
            <a:ext cx="3276600" cy="954107"/>
          </a:xfrm>
          <a:prstGeom prst="rect">
            <a:avLst/>
          </a:prstGeom>
          <a:noFill/>
        </p:spPr>
        <p:txBody>
          <a:bodyPr wrap="square" rtlCol="0">
            <a:spAutoFit/>
          </a:bodyPr>
          <a:lstStyle/>
          <a:p>
            <a:r>
              <a:rPr lang="en-US" dirty="0"/>
              <a:t>With helpful head loss in series</a:t>
            </a:r>
          </a:p>
        </p:txBody>
      </p:sp>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62862" y="4766994"/>
            <a:ext cx="4483018" cy="72796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478197" y="510544"/>
            <a:ext cx="3442283" cy="607246"/>
          </a:xfrm>
          <a:prstGeom prst="rect">
            <a:avLst/>
          </a:prstGeom>
        </p:spPr>
      </p:pic>
      <p:sp>
        <p:nvSpPr>
          <p:cNvPr id="9" name="TextBox 8"/>
          <p:cNvSpPr txBox="1"/>
          <p:nvPr/>
        </p:nvSpPr>
        <p:spPr>
          <a:xfrm>
            <a:off x="4473370" y="-33495"/>
            <a:ext cx="3127779" cy="523220"/>
          </a:xfrm>
          <a:prstGeom prst="rect">
            <a:avLst/>
          </a:prstGeom>
          <a:noFill/>
        </p:spPr>
        <p:txBody>
          <a:bodyPr wrap="none" rtlCol="0">
            <a:spAutoFit/>
          </a:bodyPr>
          <a:lstStyle/>
          <a:p>
            <a:r>
              <a:rPr lang="en-US" dirty="0"/>
              <a:t>Pressure recovery = </a:t>
            </a:r>
          </a:p>
        </p:txBody>
      </p:sp>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48511" y="1566504"/>
            <a:ext cx="2769191" cy="727963"/>
          </a:xfrm>
          <a:prstGeom prst="rect">
            <a:avLst/>
          </a:prstGeom>
        </p:spPr>
      </p:pic>
      <p:pic>
        <p:nvPicPr>
          <p:cNvPr id="11" name="Picture 1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48511" y="3285067"/>
            <a:ext cx="2633842" cy="727963"/>
          </a:xfrm>
          <a:prstGeom prst="rect">
            <a:avLst/>
          </a:prstGeom>
        </p:spPr>
      </p:pic>
      <p:pic>
        <p:nvPicPr>
          <p:cNvPr id="12" name="Picture 1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66842" y="4648200"/>
            <a:ext cx="2249738" cy="727963"/>
          </a:xfrm>
          <a:prstGeom prst="rect">
            <a:avLst/>
          </a:prstGeom>
        </p:spPr>
      </p:pic>
    </p:spTree>
    <p:extLst>
      <p:ext uri="{BB962C8B-B14F-4D97-AF65-F5344CB8AC3E}">
        <p14:creationId xmlns:p14="http://schemas.microsoft.com/office/powerpoint/2010/main" val="29445671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port velocity over manifold velocity as a function of</a:t>
            </a:r>
          </a:p>
        </p:txBody>
      </p:sp>
      <p:sp>
        <p:nvSpPr>
          <p:cNvPr id="4" name="Content Placeholder 3">
            <a:extLst>
              <a:ext uri="{FF2B5EF4-FFF2-40B4-BE49-F238E27FC236}">
                <a16:creationId xmlns:a16="http://schemas.microsoft.com/office/drawing/2014/main" id="{C2B66E46-D3DE-4D30-994C-EF64D7293993}"/>
              </a:ext>
            </a:extLst>
          </p:cNvPr>
          <p:cNvSpPr>
            <a:spLocks noGrp="1"/>
          </p:cNvSpPr>
          <p:nvPr>
            <p:ph idx="1"/>
          </p:nvPr>
        </p:nvSpPr>
        <p:spPr>
          <a:xfrm>
            <a:off x="6400800" y="1600200"/>
            <a:ext cx="5361708" cy="4525963"/>
          </a:xfrm>
        </p:spPr>
        <p:txBody>
          <a:bodyPr/>
          <a:lstStyle/>
          <a:p>
            <a:r>
              <a:rPr lang="en-US" dirty="0"/>
              <a:t>Total contracted port area must be smaller than pipe (manifold) area to get reasonable flow distribution</a:t>
            </a:r>
          </a:p>
          <a:p>
            <a:r>
              <a:rPr lang="en-US" dirty="0"/>
              <a:t>High port velocity means high head loss</a:t>
            </a:r>
          </a:p>
          <a:p>
            <a:r>
              <a:rPr lang="en-US" dirty="0"/>
              <a:t>More energy required to achieve more uniform flow distribution</a:t>
            </a:r>
          </a:p>
          <a:p>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95400" y="1752600"/>
            <a:ext cx="2249738" cy="727963"/>
          </a:xfrm>
          <a:prstGeom prst="rect">
            <a:avLst/>
          </a:prstGeom>
        </p:spPr>
      </p:pic>
      <p:sp>
        <p:nvSpPr>
          <p:cNvPr id="6" name="AutoShape 2" descr="data:image/png;base64,iVBORw0KGgoAAAANSUhEUgAAAYUAAAEKCAYAAAD9xUlFAAAABHNCSVQICAgIfAhkiAAAAAlwSFlz%0AAAALEgAACxIB0t1+/AAAADl0RVh0U29mdHdhcmUAbWF0cGxvdGxpYiB2ZXJzaW9uIDMuMC4zLCBo%0AdHRwOi8vbWF0cGxvdGxpYi5vcmcvnQurowAAIABJREFUeJzt3Xl8FPX9x/HXh3AfIUIChBAIyH0j%0AAbVopVrrjRZvaz0rrbX39dP218tetvbQX2ureFWtR61atdaj3qAWMNxyyA0BAkkIJIQj5Pj8/tgh%0AjWkIG8ju7Cbv5+Oxj8zOzM58vtlkPzvzvczdERERAWgTdgAiIpI4lBRERKSWkoKIiNRSUhARkVpK%0ACiIiUktJQUREaikpiIhILSUFERGppaQgIiK12oYdQFOlp6d7Tk5O2GGIiCSV+fPnF7t7xuH2S7qk%0AkJOTQ15eXthhiIgkFTPbGM1+un0kIiK1lBRERKSWkoKIiNRSUhARkVpKCiIiUktJQUREaikpiIhI%0ALSUFEZEkcMdrq5i7bkfMz6OkICKS4DYU7+GO11Yzb31JzM+lpCAikuAen7eJlDbGJZOyY34uJQUR%0AkQRWUVXN3+Zv5vQRvemd2jHm51NSEBFJYC9/sI2SPQe44vj+cTmfkoKISAJ7bO4m+vfozEmD0+Ny%0APiUFEZEEtaZwN3PXl3D55P60aWNxOaeSgohIgnpsbj7tUoyLc/vF7ZxKCiIiCWh/ZTVPzc/njFF9%0ASO/aIW7nVVIQEUlA/1xSQNn+Kj5z/IC4nldJQUQkAT02bxODMrpwwqAecT2vkoKISIJZua2M+Rt3%0AcsXk/pjFp4L5oJgnBTNLMbOFZvZCA9uuMbMiM1sUPD4X63hERBLdY3M30b5tGy6aGL8K5oPaxuEc%0AXwVWAKmH2P5Xd/9SHOIQEUl4ew9U8fcFWzh3TCZpndvH/fwxvVIws37AOcB9sTyPiEhL8Y/FW9ld%0AUcVnTohPD+b6Yn376A7gO0BNI/tcaGZLzOwpM2twtCczm2FmeWaWV1RUFJNARUQSwaNzNzGsdzeO%0A639MKOePWVIws3OBQnef38hu/wBy3H0s8CrwUEM7uftMd89199yMjIwYRCsiEr7F+btYsrmUK46P%0AfwXzQbG8UpgCTDOzDcATwKlm9pe6O7j7DnevCJ7eB0yMYTwiIglt5ux1dOvYlgtDqGA+KGZJwd1v%0Acfd+7p4DXAa84e5X1t3HzDLrPJ1GpEJaRKTVyS/Zy0tLC/jM8QPo2iEebYAaFvczm9mtQJ67Pw98%0AxcymAVVACXBNvOMREUkE97+znpQ2xjUfywk1jrgkBXd/C3grWP5BnfW3ALfEIwYRkUS1a+8BnszL%0AZ9q4LPp0j/1EOo1Rj2YRkZA9OncTew9UM+Pjg8IORUlBRCRMFVXVPPjuBk4ZmsGwPt3CDkdJQUQk%0ATM8t3EpxeUVCXCWAkoKISGhqapyZs9cxMjOVjx3bM+xwACUFEZHQvLWqkDWF5cz4+KDQOqvVp6Qg%0AIhKSmbPW0bd7R84Zm3n4neNESUFEJARLNu9izroSrjtpIO1SEuejOHEiERFpRe6dvZ5uHdpy6aQG%0AxwENjZKCiEic5Zfs5cWlBVxxfH+6dWwXdjgfoaQgIhJnd7+9ljYG10zJCTuU/6KkICISR/kle3ky%0AL59LJ2WT2b1T2OH8FyUFEZE4uuvNNRjGTZ8YHHYoDVJSEBGJk0079vLU/M1ccXz/hLxKACUFEZG4%0A+f0bq0lpY9w49diwQzkkJQURkThYX7yHZxZu4TPHD6B3arjDYzdGSUFEJA5+//pq2qUYX5iaGAPf%0AHYqSgohIjK0tKufZRVu46sQcenVL3KsEiENSMLMUM1toZi80sK2Dmf3VzNaY2Vwzy4l1PCIi8fZ/%0Ar6+mQ9uUhBkeuzHxuFL4KrDiENuuB3a6+2Dgd8Av4xCPiEjcrN6+m+cXb+Xqj+WQ3rVD2OEcVkyT%0Agpn1A84B7jvELucDDwXLTwGnWaKMHysi0gzueH01ndslx1UCxP5K4Q7gO0DNIbZnAfkA7l4FlAKJ%0AMdOEiMhRWrmtjBeXFnDNlBx6dGkfdjhRiVlSMLNzgUJ3n98Mx5phZnlmlldUVNQM0YmIxN6vX1lF%0Al/ZtueHk5LhKgNheKUwBppnZBuAJ4FQz+0u9fbYA2QBm1hboDuyofyB3n+nuue6em5GREcOQRUSa%0Ax3tri3ltxXZunHosaZ2T4yoBYpgU3P0Wd+/n7jnAZcAb7n5lvd2eB64Oli8K9vFYxSQiEg/VNc5P%0AX1hBVlonrj9pYNjhNEnc+ymY2a1mNi14ej/Q08zWAN8Abo53PCIize2ZBZtZXlDGd84cRsd2KWGH%0A0yRt43ESd38LeCtY/kGd9fuBi+MRg4hIPOw9UMXtr3zI+Ow0po3rG3Y4TaYezSIizeiet9dRuLuC%0A7587gmRsYa+kICLSTLaV7ueeWWs5Z2wmEwf0CDucI6KkICLSTG5/5UNqauDmM4eHHcoRU1IQEWkG%0AH2wp5ZmFm7n2pByye3QOO5wjpqQgInKU3J2f/nM5x3Run7DTbEZLSUFE5Ci9unw7c9aV8PVPDiG1%0AY7uwwzkqSgoiIkdhf2U1P3txBYN7deXyyf3DDueoxaWfgohIS3XXm2vYuGMvj37ueNqmJP/37OQv%0AgYhISNYUlnP322u5YHxfpgxODzucZqGkICJyBNyd7/19KZ3apfC9c0aGHU6zUVIQETkCTy/Ywtz1%0AJdx81ggyuiX+jGrRUlIQEWminXsO8PMXVzBxwDFcNik77HCalZKCiEgT/eKlFZTtq+Rnnx5NmzbJ%0AN75RY5QURESaYN76Ep7M28z1Jw9keJ/UsMNpdkoKIiJROlBVw3f/vpSstE589bQhYYcTE+qnICIS%0ApXtnr2NNYTkPXJNL5/Yt8+NTVwoiIlFYW1TO/72+mrNG9+HU4b3DDidmlBRERA6jqrqGbzy5mE7t%0AU/jxtFFhhxNTMUsKZtbRzOaZ2WIzW2ZmP25gn2vMrMjMFgWPz8UqHhGRI3XPrHUszt/FT84fTa/U%0AjmGHE1OxvClWAZzq7uVm1g54x8xecvc59fb7q7t/KYZxiIgcseVby7jjtVWcMzaT85JwzuWmillS%0AcHcHyoOn7YKHx+p8IiLNraKqmm88uYjundrzk/NHhx1OXER1+8jMppnZr4PHedEe3MxSzGwRUAi8%0A6u5zG9jtQjNbYmZPmVnL6hooIkntztdWs3Lbbm6bPoYeXdqHHU5cHDYpmNkvgK8Cy4PHV8zs59Ec%0A3N2r3X080A+YbGb1U+0/gBx3Hwu8Cjx0iBhmmFmemeUVFRVFc2oRkaOyYNNO7n57LRdP7McnR7bc%0A1kb1WeQuTyM7mC0Bxrt7TfA8BVgYfJBHfyKzHwB73f3Xh9ieApS4e/fGjpObm+t5eXlNObWISJPs%0AO1DNOf83m4qqGl7+2sl0S/LZ1ADMbL675x5uv2hbH6XVWW70Q7tOABlmlhYsdwJOB1bW2yezztNp%0AwIoo4xERiZlfvrySdcV7uP2isS0iITRFNBXNvwAWmtmbgAEfB26O4nWZwEPBFUAb4El3f8HMbgXy%0A3P15IreipgFVQAlwzRGUQUSk2cxaVcSf39vANR/L4WMtZOKcpjjs7SOo/UY/KXg6z923xTSqRuj2%0AkYjEyvay/Zx952x6dm3PczedRKf2KWGH1GyO+vaRmQ0Pfh5H5Fv/5uDRN1gnItJiVNc4X31iIXsP%0AVHPXFce1qITQFI3dPvoGMAP4TQPbHDg1JhGJiITgztdXM2ddCbdfNJYhvbuFHU5oDpkU3H1GsHiW%0Au++vu83MWnY/bxFpVd5dU8zv31jN9OOyuDi3dXeXiqb10XtRrhMRSTpFuyv46hOLGJTepdX0Wm7M%0AIa8UzKwPkAV0MrMJRFoeAaQCneMQm4hITFXXOF//6yJ276/kL5+bTJcOLXOOhKZo7DdwBpEmov2A%0A39ZZvxv4bgxjEhGJiz++uYZ31hRz2/QxLXJqzSPRWJ3CQ0T6GVzo7k/HMSYRkZj799od/O61VZw/%0Avi+XTmrd9Qh1HfZayd2fNrNzgFFAxzrrb41lYCIisZJfspebHlvAwPQu/OzTYzCzw7+olYhmQLy7%0AgUuBLxOpV7gYGBDjuEREYmLvgSpmPDKfyuoa7r0ql66qR/iIaFoffczdrwJ2uvuPgROBobENS0Sk%0A+bk73/7bEj7cVsbvL5/AoIyuYYeUcKJJCgf7KOw1s75AJZEeziIiSeWuN9fwz6UF3HzWcKYO6xV2%0AOAkpmuumfwSjnd4OLCDSm/nemEYlItLMXl2+nV//axUXjO/LDScPCjuchNVoUjCzNsDr7r4LeNrM%0AXgA6untpXKITEWkGq7fv5ut/XcTYft257cKxqlhuRKO3j4KJde6q87xCCUFEkknp3kpueDiPju1S%0AuOezE+nYrnUOdBetaOoUXjezC02pVUSSzIGqGr742Hy27NrHPZ89jszuncIOKeFFkxQ+D/wNqDCz%0AMjPbbWZlMY5LROSouDv/8/QS3l2zg9umj2XigB5hh5QUoum81nrHkBWRpHX7Kx/y94Vb+PYZw7hw%0AYr+ww0ka0c7RLCKSNB6Zs5E/vrWWK47vzxenHht2OEklZknBzDqa2TwzW2xmy8zsxw3s08HM/mpm%0Aa8xsrpnlxCoeEWkd/rVsGz987gNOG96LW6eNUkujJorllUIFcKq7jwPGA2ea2Qn19rmeSE/pwcDv%0AgF/GMB4RaeEWbNrJV55YyJis7vz+igm0TdHNkKaKZuyj35jZqKYe2CPKg6ftgofX2+184KFg+Sng%0ANLVyEpEjsb54D597KI/eqR25/5pJdG6vMY2ORDRpdAUwM7i98wUz6x7twc0sxcwWAYXAq+4+t94u%0AWUA+gLtXAaVAzwaOM8PM8swsr6ioKNrTi0grsa10P1c9EPl4eejayaR37RByRMnrsEnB3e9z9ynA%0AVUAOsMTMHjOzT0Tx2mp3H09kop7JZnZEc925+0x3z3X33IyMjCM5hIi0UMXlFXzmvjns3FPJA9dM%0AIie9S9ghJbWobriZWQowPHgUA4uBb5jZE9G8Phgm403gzHqbtgDZwTnaAt2BHVFFLiKt3q69B/js%0A/fPYsmsfD1wzifHZaWGHlPSiqVP4HbASOBv4ubtPdPdfuvt5wIRGXpcRDKSHmXUCTg+OU9fzwNXB%0A8kXAG+5ev95BROS/7N5fydUPvs/awnLuvSqXyQPVOa05RFMTswT4X3ff08C2yY28LpPIdJ4pRJLP%0Ak+7+gpndCuS5+/PA/cAjZrYGKAEua1r4ItIa7TtQzfV/zmPZllL+dOVETh6i28rNJZqkcKW7P1h3%0AhZm97u6nNTY4nrsvoYErCXf/QZ3l/URmchMRiUpFVTUzHskjb2MJd142gdNH9g47pBblkEnBzDoC%0AnYF0MzuGyFScAKlEWg2JiMTVgaoavvTYQmavLub2i8Zy3ri+YYfU4jR2pfB54GtAXyKT6xxUBvwh%0AlkGJiNS3v7Kamx5dwOsrC7n1/FFcnJsddkgt0iGTgrvfCdxpZl9299/HMSYRkY/YdyByy2j26mJ+%0AesForjxhQNghtViN3T461d3fALaY2fT62939mZhGJiIC7Kmo4vqH3mfu+hJ+ddFYLtEVQkw1dvvo%0AFOAN4LwGtjmgpCAiMVW2v5JrH3yfRfm7uOPS8Zw/XtWZsdbY7aMfBj+vjV84IiIRu/Ye4KoH5rGi%0AoIw/XD6Bs8Zkhh1SqxBN57WfH+yEFjw/xsx+GtuwRKQ1Ky6v4PJ757KyYDd3XzlRCSGOohnm4qxg%0AmAoA3H0nkd7NIiLNbuOOPVz4p/dYX1zOfVfnctoI9UOIp2g6r6WYWQd3r4DaISs0BKGINLulm0u5%0A9s/zqKpxHrvhBI7rf0zYIbU60SSFR4HXzexgr+Zr+c8cCCIizWL26iK+8Mh80jq354nrJjO4V9ew%0AQ2qVDpsU3P2XZrYY+GSw6ifu/kpswxKR1uTZhVv41t8WM7hXVx66bjK9UzuGHVKrFe3URAv5z8xp%0AC2MXjoi0NvfOWsfPXlzBCYN6MPOqXFI7tgs7pFYtmtZHlwDziAxtfQkw18wuinVgItKyVVXX8KPn%0Al/GzF1dwzphMHrpushJCAojmSuF7wCR3L4TIPAnAa0TmVBYRabKy/ZV8+bGFvL2qiOtPGsj3zh5B%0Amzaanj0RRJMU2hxMCIEdRDljm4hIfRt37OH6h/LYULyHX0wfw+WT+4cdktQRTVJ42cxeAR4Pnl8K%0AvBi7kESkpZq7bgdf+Mt8HHjk+uM58dieYYck9UTT+ujbZnYhMCVYNdPd/x7bsESkpXkyL5/v/X0p%0A2T0688DVk8hJ7xJ2SNKAqFofufvTwNNNObCZZQMPA72JtFqaGQzHXXefqcBzwPpg1TPufmtTziMi%0Aia2quobbXlrJfe+s5+Qh6fzhiuPo3kkVyomqsaGzdxP5MP+vTYC7e+phjl0FfNPdF5hZN2C+mb3q%0A7svr7Tfb3c9tUtQikhSKdlfwpccWMHd9CVefOIDvnzuStimqkkxkjY2S2u1oDuzuBUBBsLzbzFYQ%0AmcazflIQkRZo/sYSvvjoAkr3VfLbS8Yx/bh+YYckUYgqZZvZSWZ2bbCcbmYDm3ISM8sBJgBzG9h8%0AopktNrOXzGxUU44rIonH3XnovQ1ces8cOrRN4ZkbpyghJJHD1imY2Q+BXGAY8CDQHvgL/6l4Ptzr%0AuxKpj/iau5fV27wAGODu5WZ2NvAsMKSBY8wAZgD076/mayKJau+BKr77zFKeXbSV04b34reXjKd7%0AZ9UfJJNorhQ+DUwD9gC4+1YgqltLZtaOSEJ4tKHpO929zN3Lg+UXgXZmlt7AfjPdPdfdczMyMqI5%0AtYjE2ertu/n0Xe/x3OKtfPP0odx7Va4SQhKKpvXRAXd3M3MAM4uqHZmZGXA/sMLdf3uIffoA24Pj%0ATyaSpHZEF7qIJAJ354n38/nxP5bRpX1b/nztZE4Zqi9vySqapPCkmd0DpJnZDcB1wL1RvG4K8Flg%0AqZktCtZ9F+gP4O53ExlP6UYzqwL2AZe5e0MtnkQkAZXuq+S7zyzln0sLmDK4J7+7ZDy9NMJpUrNo%0APoPN7HTgU0Sao77i7q/GOrBDyc3N9by8vLBOLyKBBZt28pXHF1JQup9vnD6UG085VuMXJTAzm+/u%0AuYfbr7F+CncBj7n7u0ESCC0RiEjiqK5x7pm1lt/8axV9Ujvy5OdPZOIAzZDWUjR2+2gV8GszywSe%0ABB53d82lINKKbdqxl2/9bTHzNpRwzphMfj59jHontzCNdV67E7jTzAYAlwEPBPMzP04kQayKU4wi%0AEjJ35/F5+fz0n8tJMePXF4/jwuOyiLQnkZYkmgHxNgK/BH5pZhOAB4AfACkxjk1EEsD2sv38z9NL%0AeOvDIqYM7smvLhpHVlqnsMOSGImm81pb4CwiVwunAW8BP4ppVCKSEJ5fvJXvP/sBFVXV/Oi8kVx1%0AYo4qk1u4xiqaTwcuB84mMh3nE8AMd98Tp9hEJCSFZfv5wXPLeHnZNsZnp/HbS8YxKKNr2GFJHDR2%0ApXAL8BiRkU53xikeEQmRu/PX9/P52YsrOFBVw/+cOZwbTh6okU1bkcYqmk+NZyAiEq4NxXu45Zml%0A/HvdDk4Y1INfTB/LQE2E0+pENcmOiLRcVdU13P/Oen776irat23DL6aP4dLcbNUdtFJKCiKt2PyN%0AJfzvs8tYUVDGGaN6c+v5o+mtYSpaNSUFkVZoR3kFt720kr/N30xm947cfeVxnDk6M+ywJAEoKYi0%0AItU1zuPzNnH7Kx+yp6KKz58yiK+cOoQuHfRRIBH6SxBpJRbn7+L7z33Aks2lnDCoBz85fzRDeh/V%0ArLvSAikpiLRw28v286uXP+TpBZvJ6NaBOy8bz7RxfTVEhTRISUGkhdpfWc29s9bxx7fWUl3jfOGU%0AY7npE8fSraMGsJNDU1IQaWHcnX8sKeCXL61ky659nDmqD7ecPZwBPdXnQA5PSUGkBcnbUMLPX1zB%0Agk27GJmZyq8vHseJx/YMOyxJIkoKIi3Aqu27+dXLH/Laiu306taB26aP4eLcbFLUAU2aKGZJwcyy%0AgYeB3oADM4M5GuruY8CdRAbd2wtc4+4LYhWTSEuzddc+7nhtFU/N30yX9m359hnDuHZKDp3b6/ue%0AHJlY/uVUERlMb4GZdQPmm9mr7r68zj5nAUOCx/HAn4KfItKInXsOcPfba/nzextwh+umDOSmTwzm%0AmC7tww5NklzMkoK7FwAFwfJuM1sBZAF1k8L5wMPu7sAcM0szs8zgtSJST+neSu57Zx0PvLOevZXV%0AfHpCFt84fSj9jukcdmjSQsTlGtPMcoAJwNx6m7KA/DrPNwfrlBRE6ijbX8mD72zgvnfWsXt/FeeM%0AyeRrnxyizmfS7GKeFMysK/A08DV3LzvCY8wAZgD079+/GaMTSWzlFVU89N4GZs5aR+m+Sj41sjdf%0AP30oIzJTww5NWqiYJgUza0ckITzq7s80sMsWILvO837Buo9w95nATIDc3FyPQagiCaV0byUPvree%0AB9/dQOm+Sk4b3ouvfXIoY/p1Dzs0aeFi2frIgPuBFe7+20Ps9jzwJTN7gkgFc6nqE6Q1Ky6v4P53%0A1vPIvzdSXlHF6SN786VPDGZcdlrYoUkrEcsrhSnAZ4GlZrYoWPddoD+Au98NvEikOeoaIk1Sr41h%0APCIJq6B0HzNnrePxeZuoqKrh3LF9uekTxzK8j24TSXzFsvXRO0CjPWeCVkc3xSoGkUS3oqCMe2et%0A4/nFWwG4YEIWN049lmMzuoYcmbRW6uEiEmfuzntrd3DPrHXMWlVE5/YpfPbEAVx/0kA1LZXQKSmI%0AxElldQ0vLi3g3tnr+GBLGeldO/DtM4bxmeP7k9ZZnc4kMSgpiMTYjvIKHp+3iUfmbGR7WQWDMrpw%0A2/QxXDAhi47tUsIOT+QjlBREYmRFQRkPvrueZxdt5UBVDScPSee26WM5ZWgGbTRQnSQoJQWRZlRZ%0AXcOry7fz8L83MGddCR3bteGiif249mM56n0sSUFJQaQZFJTu4/F5+TwxbxOFuyvISuvEzWcN57JJ%0A2aovkKSipCByhGpqIq2IHpmzgddWFFLjztShGfzihAFMHdZLcxlIUlJSEGmiwrL9/G3+Zv76fj6b%0ASvbSo0t7bjh5EJ85vj/ZPdSkVJKbkoJIFKqqa3h7VRGPz8vnzQ8Lqa5xThjUg29+aihnju5Dh7Zq%0ARSQtg5KCSCPWFZXz9ILNPD1/C9vK9pPetQM3nDyISydlMzC9S9jhiTQ7JQWRekr3VfLPJQU8NT+f%0ABZt20cbglKEZ/GjaKE4b0Yt2KW3CDlEkZpQURIjcHnpnTTHPLNjCK8u2UVFVw5BeXbnlrOF8ekIW%0AvVI7hh2iSFwoKUir5e4syt/Fc4u28sKSrRSXH6B7p3ZcOimbiyb2Y0xWdyIjwIu0HkoK0uqsL97D%0Aswu38NyiLWzYsZf2bdtw2vBeXDAhi6nDMlRpLK2akoK0Cvkle3lhSQEvLNnKsq1lmMEJA3vyxamD%0AOWN0H7p3ahd2iCIJQUlBWqyC0n38c0kBLywpYFH+LgDGZafxv+eM4JyxmWR27xRyhCKJR0lBWpT8%0Akr28/ME2XvqggAWbIolgZGYq3zlzGOeO6Uv/nupcJtIYJQVJeuuL9/DSBwW8tHQbS7eUApFE8M3T%0Ah3L22EzNYibSBDFLCmb2AHAuUOjuoxvYPhV4DlgfrHrG3W+NVTzSctTUOEu3lPKv5dt4dfl2Vm0v%0AByK3hm4+azhnje7DgJ7qWCZyJGJ5pfBn4A/Aw43sM9vdz41hDNJCHKiqYc66Hfxr+TZeW17ItrL9%0ApLQxJuf04Afn9ueM0X3ISlMdgcjRillScPdZZpYTq+NLy1dcXsGbKwt5Y2Uhs1cXU15RRad2KZwy%0ANINPjerNqcN7aVhqkWYWdp3CiWa2GNgKfMvdl4Ucj4TI3VleUMabKwt5fWUhi/J34Q69Uztw3ri+%0AfHJEL6YMTtcUliIxFGZSWAAMcPdyMzsbeBYY0tCOZjYDmAHQv3//+EUoMVe2v5J3Vhfz1oeFvPVh%0AEYW7KwAY1687XzttKKeN6MWovqnqWSwSJ6ElBXcvq7P8opn90czS3b24gX1nAjMBcnNzPY5hSjOr%0AqXGWbS1j1uoi3v6wiPmbdlJd46R2bMvJQzI4ZVgGU4dmaKwhkZCElhTMrA+w3d3dzCYDbYAdYcUj%0AsVNQuo/Zq4uZvbqYd9cUU7LnAACj+qbyhVMGMXVYLyZkp9FWo4+KhC6WTVIfB6YC6Wa2Gfgh0A7A%0A3e8GLgJuNLMqYB9wmbvrKqAFKNtfyZy1O3hv7Q7eXVPM6sJIk9GMbh2YOiyDjw/JYMrgdDK6dQg5%0AUhGpL5atjy4/zPY/EGmyKkluf2U1Czbu5N21xby7ZgdLNu+ixqFjuzZMyunBJbnZnDw0nWG9u6lu%0AQCTBhd36SJJQRVU1izbt4t/rdvDvtTtYmL+LA1U1pLQxxvXrzk2fGMyUwelM6J+mEUdFkoySghzW%0A/spqFm7axfsbSpizbgfzN+6koqoGs0i9wNUnDuCEQT2ZPLAH3TpqtFGRZKakIP9l9/5K5m/cybz1%0AJcxbX8LizbuorHbMYESfVK484T9JQENOi7QsSgpCQek+3t+wk7wNJeRt2MnKbWXUOLRtY4zp153r%0AThrI8QN7MHGAkoBIS6ek0MpUVtewsmA3CzbtZMGmneRt2MmWXfsA6Nw+hQn90/jyqUOYlNOD4wak%0A0bm9/kREWhP9x7dwxeUVLNq0i/mbdrJg406WbC5lX2U1AL26dWBSTg+uP2kgk3J6MCKzm/oKiLRy%0ASgotyP7KapZtLWNR/q7gsZP8kshVQNs2xsi+qVw6KZvjBhzDcf3TyErrpCaiIvIRSgpJqrrGWVNY%0AzuLNu1iyeRdLNpeyoqCMyupI/7/M7h0Zn53GlccPYHx2GmP7pdGpvZqHikjjlBSSQE2Ns2HHHpZu%0AKWXp5lKWbC7lg62l7D0QuQ3UtUNbxmRFKoQnZB/DhP5p9NbYQSJyBJQUEkx1jbO+eA/LtpbywZZI%0AAli+tYzdFVUAtG/bhpGZqVw8sR9j+6UxLjuNQeldaNNGt4FE5OgpKYSooqqa1dvLWba1lGVby1i2%0AtYzlW8tqK4IPJoALJmQxJqsoIyNQAAAJE0lEQVQ7o7O6M6R3V9qpMlhEYkRJIU5K9hxgRUHkQ39F%0AQRnLC8pYU1hOVU2kDqBL+xRG9e3OpZOyGZ3VnVF9UxncSwlAROJLSaGZHaiqYV1xOSsLdrNiWxkr%0AC3azclsZ28sqavfpndqBEZmpnDq8FyMyUxmd1Z0BPTrrFpCIhE5J4Qi5O5t37mPV9t2s3LabVdt3%0A8+G23awtKq9tAdQuxRjcqxtTjk1neGY3RmZ2Z0RmN3p21ZDRIpKYlBQOw93ZVrafVdvLWb098uG/%0Aans5awrLKQ8qfwGy0joxtHdXpg7rxYjMbgzvk8qgjC66/SMiSUVJIVBT42wt3cfqwnLWBB/6qwt3%0As7qwnN37//Ph37NLe4b07sr047IY1qcbw/t0Y0jvbqRqdFARaQFaXVKoqKpmQ/Fe1haVs7awnLVF%0A5awpKmdt4Z7aVj8A6V3bc2xGV84f35ehvbsxpFc3hvbuqls/ItKitZqk8ObKQn78j2VsKtlLTZ1J%0AP7PSOjEoowuXT+7J4F5dGdK7K4MzunJMl/bhBSsiEpJYztH8AHAuUOjuoxvYbsCdwNnAXuAad18Q%0Aq3h6dGnPqKzuTBufxbEZXTg2oyuDMrpoFFARkTpi+Yn4ZyJzMD98iO1nAUOCx/HAn4KfMTEuO427%0ArjguVocXEWkRYtY0xt1nASWN7HI+8LBHzAHSzCwzVvGIiMjhhdleMgvIr/N8c7Duv5jZDDPLM7O8%0AoqKiuAQnItIaJUUjenef6e657p6bkZERdjgiIi1WmElhC5Bd53m/YJ2IiIQkzKTwPHCVRZwAlLp7%0AQYjxiIi0erFskvo4MBVIN7PNwA+BdgDufjfwIpHmqGuINEm9NlaxiIhIdGKWFNz98sNsd+CmWJ1f%0ARESaLikqmkVEJD4s8oU9eZhZEbDxCF+eDhQ3YzhhUlkSU0spS0spB6gsBw1w98M230y6pHA0zCzP%0A3XPDjqM5qCyJqaWUpaWUA1SWptLtIxERqaWkICIitVpbUpgZdgDNSGVJTC2lLC2lHKCyNEmrqlMQ%0AEZHGtbYrBRERaUSLSQpmdqaZfWhma8zs5kPsc4mZLTezZWb2WJ31V5vZ6uBxdfyibthRlqXazBYF%0Aj+fjF3WDMTZaDjP7XZ1YV5nZrjrbkuo9OUxZEuY9CeI5XFn6m9mbZrbQzJaY2dl1tt0SvO5DMzsj%0AvpH/tyMti5nlmNm+Ou/L3fGP/iNxHq4cA8zs9aAMb5lZvzrbmvd/xd2T/gGkAGuBQUB7YDEwst4+%0AQ4CFwDHB817Bzx7AuuDnMcHyMclYlmC5POz3I9py1Nv/y8ADyfqeHKosifSeNOHvayZwY7A8EthQ%0AZ3kx0AEYGBwnJUnLkgN8EPb70YRy/A24Olg+FXgkWG72/5WWcqUwGVjj7uvc/QDwBJFJfOq6AbjL%0A3XcCuHthsP4M4FV3Lwm2vQqcGae4G3I0ZUkk0ZSjrsuBx4PlZHxP6qpblkQTTVkcSA2WuwNbg+Xz%0AgSfcvcLd1xMZt2xyHGI+lKMpSyKJphwjgTeC5TfrbG/2/5WWkhSimbBnKDDUzN41szlmdmYTXhtP%0AR1MWgI7BhERzzOyCWAfbiKZMojSAyDfPg3/0yfieAA2WBRLnPYHoyvIj4MpgIMsXiVz5RPvaeDqa%0AsgAMDG4rvW1mJ8c00sZFU47FwPRg+dNANzPrGeVrm6Q1zVrflshtl6lE5m6YZWZjQo3oyDVYFnff%0ARaQr+xYzGwS8YWZL3X1tiLFG4zLgKXevDjuQZtBQWZLtPbkc+LO7/8bMTgQeMbPRYQd1hA5VlgKg%0Av7vvMLOJwLNmNsrdy0KN9tC+BfzBzK4BZhGZeyYm/y8t5Uohmgl7NgPPu3tlcOm7isgHa6JN9nM0%0AZcHdtwQ/1wFvARNiHfAhNOX3ehkfvd2SjO/JQfXLkkjvCURXluuBJwHc/d9ARyJj7iTj+9JgWYJb%0AYDuC9fOJ3NMfGvOIG3bYcrj7Vnef7u4TgO8F63ZF89omC7uSpZkqatoSqWAZyH8qakbV2+dM4KFg%0AOZ3IJVdPIhU064lU0hwTLPdI0rIcA3Sos341jVSIhl2OYL/hwAaCPjPBuqR7TxopS8K8J034+3oJ%0AuCZYHkHkPrwBo/hoRfM6wq1oPpqyZByMnUgF75aw/saiLEc60CZY/hlwa7Dc7P8robyZMfrFnk3k%0AG/Na4HvBuluBacGyAb8FlgNLgcvqvPY6IpVma4Brk7UswMeC54uDn9cncjmC5z8CbmvgtUn1nhyq%0ALIn2nkT59zUSeDeIeRHwqTqv/V7wug+Bs5K1LMCFwLJg3QLgvAQvx0VEvlCsAu4j+KIRbGvW/xX1%0AaBYRkVotpU5BRESagZKCiIjUUlIQEZFaSgoiIlJLSUFERGopKUirUm/E0kXBaJlTzeyFkOL5br3n%0A74URh8hBapIqrYqZlbt713rrpgLfcvdzY3C+tu5e1ZR4RMKkKwWROsysh5k9G4xbP8fMxgbrl5pZ%0AmkXsMLOrgvUPm9np9Y4x1cxmB3MnLA/WPWtm8y0y/8WMYN1tQKfgiuXRYF158NPM7HYz+yA496Xx%0A+y1Ia9aaBsQTgeBDOFhe7+6frrf9x8BCd7/AzE4FHgbGE+kVOwXYSGRIgpODbScCNzZwnuOA0R4Z%0AmwrgOncvMbNOwPtm9rS732xmX3L38Q28fnpw3nFEhjh438xmuXvBkRZcJBpKCtLa7DvEh/BBJxEZ%0AAgF3f8PMeppZKjAb+DiRpPAnYIaZZQE73X1PA8eZVychAHzFzA4moGwiAxjuOEwcj3tktNXtZvY2%0AMAkIfeY2adl0+0gkOrOIXB2cTGSk0yIi49HMPsT+tYkiqLP4JHCiu48jMmtexxjGKnLElBREPmo2%0A8Bmo/TAvdvcyd88nchtniEeGwH6HyBj3s6I4ZnciVxR7zWw4cEKdbZVm1u4QcVxqZilmlkHkKmXe%0AkRZKJFpKCiIf9SNgopktAW4D6k6EPpfIKJUQ+dDOIpIcDudloK2ZrQiOOafOtpnAkoMVzXX8HVhC%0AZHTPN4DvuPu2phVFpOnUJFVERGrpSkFERGopKYiISC0lBRERqaWkICIitZQURESklpKCiIjUUlIQ%0AEZFaSgoiIlLr/wGuykqEthFwC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8557" y="4002858"/>
            <a:ext cx="449948" cy="429827"/>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57600" y="6276934"/>
            <a:ext cx="395076" cy="292648"/>
          </a:xfrm>
          <a:prstGeom prst="rect">
            <a:avLst/>
          </a:prstGeom>
        </p:spPr>
      </p:pic>
      <p:pic>
        <p:nvPicPr>
          <p:cNvPr id="10" name="Picture 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772400" y="914400"/>
            <a:ext cx="685800" cy="507998"/>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2562" y="2829236"/>
            <a:ext cx="5055752" cy="3391673"/>
          </a:xfrm>
          <a:prstGeom prst="rect">
            <a:avLst/>
          </a:prstGeom>
        </p:spPr>
      </p:pic>
      <p:pic>
        <p:nvPicPr>
          <p:cNvPr id="12" name="Picture 11">
            <a:extLst>
              <a:ext uri="{FF2B5EF4-FFF2-40B4-BE49-F238E27FC236}">
                <a16:creationId xmlns:a16="http://schemas.microsoft.com/office/drawing/2014/main" id="{69BCC125-997C-41E0-8B0A-7E824DBB8A6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991600" y="762000"/>
            <a:ext cx="2717976" cy="545058"/>
          </a:xfrm>
          <a:prstGeom prst="rect">
            <a:avLst/>
          </a:prstGeom>
        </p:spPr>
      </p:pic>
    </p:spTree>
    <p:extLst>
      <p:ext uri="{BB962C8B-B14F-4D97-AF65-F5344CB8AC3E}">
        <p14:creationId xmlns:p14="http://schemas.microsoft.com/office/powerpoint/2010/main" val="22659982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0AE252-E1B3-4251-9D3A-FAF90B0463DA}"/>
              </a:ext>
            </a:extLst>
          </p:cNvPr>
          <p:cNvPicPr>
            <a:picLocks noChangeAspect="1"/>
          </p:cNvPicPr>
          <p:nvPr/>
        </p:nvPicPr>
        <p:blipFill>
          <a:blip r:embed="rId3"/>
          <a:stretch>
            <a:fillRect/>
          </a:stretch>
        </p:blipFill>
        <p:spPr>
          <a:xfrm>
            <a:off x="6476373" y="0"/>
            <a:ext cx="5715627" cy="4153517"/>
          </a:xfrm>
          <a:prstGeom prst="rect">
            <a:avLst/>
          </a:prstGeom>
        </p:spPr>
      </p:pic>
      <p:sp>
        <p:nvSpPr>
          <p:cNvPr id="2" name="Title 1"/>
          <p:cNvSpPr>
            <a:spLocks noGrp="1"/>
          </p:cNvSpPr>
          <p:nvPr>
            <p:ph type="title"/>
          </p:nvPr>
        </p:nvSpPr>
        <p:spPr>
          <a:xfrm>
            <a:off x="457199" y="228600"/>
            <a:ext cx="6858001" cy="1143000"/>
          </a:xfrm>
        </p:spPr>
        <p:txBody>
          <a:bodyPr/>
          <a:lstStyle/>
          <a:p>
            <a:r>
              <a:rPr lang="en-US" dirty="0"/>
              <a:t>Filter Inlet Channel Design</a:t>
            </a:r>
          </a:p>
        </p:txBody>
      </p:sp>
      <p:sp>
        <p:nvSpPr>
          <p:cNvPr id="3" name="Content Placeholder 2"/>
          <p:cNvSpPr>
            <a:spLocks noGrp="1"/>
          </p:cNvSpPr>
          <p:nvPr>
            <p:ph idx="1"/>
          </p:nvPr>
        </p:nvSpPr>
        <p:spPr>
          <a:xfrm>
            <a:off x="457200" y="1600200"/>
            <a:ext cx="6477000" cy="4525963"/>
          </a:xfrm>
        </p:spPr>
        <p:txBody>
          <a:bodyPr/>
          <a:lstStyle/>
          <a:p>
            <a:r>
              <a:rPr lang="en-US" dirty="0"/>
              <a:t>Channel provides water to all of the filters</a:t>
            </a:r>
          </a:p>
          <a:p>
            <a:r>
              <a:rPr lang="en-US" dirty="0"/>
              <a:t>Water exits the channel by flowing over the top of sharp crested weirs to enter the filter inlet boxes</a:t>
            </a:r>
          </a:p>
          <a:p>
            <a:r>
              <a:rPr lang="en-US" dirty="0"/>
              <a:t>Small changes in water elevation in the channel will cause significant changes in flow rate to the filters</a:t>
            </a:r>
          </a:p>
        </p:txBody>
      </p:sp>
      <p:cxnSp>
        <p:nvCxnSpPr>
          <p:cNvPr id="7" name="Straight Arrow Connector 6">
            <a:extLst>
              <a:ext uri="{FF2B5EF4-FFF2-40B4-BE49-F238E27FC236}">
                <a16:creationId xmlns:a16="http://schemas.microsoft.com/office/drawing/2014/main" id="{C1968843-8EF0-4E84-B9B1-1FA4E9E4797D}"/>
              </a:ext>
            </a:extLst>
          </p:cNvPr>
          <p:cNvCxnSpPr/>
          <p:nvPr/>
        </p:nvCxnSpPr>
        <p:spPr>
          <a:xfrm flipV="1">
            <a:off x="5562600" y="2057400"/>
            <a:ext cx="3886200" cy="914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BD64D82A-2195-4266-8037-BB9CEB79DE9E}"/>
              </a:ext>
            </a:extLst>
          </p:cNvPr>
          <p:cNvGrpSpPr/>
          <p:nvPr/>
        </p:nvGrpSpPr>
        <p:grpSpPr>
          <a:xfrm>
            <a:off x="7543800" y="4800600"/>
            <a:ext cx="4267200" cy="1716107"/>
            <a:chOff x="7543800" y="4800600"/>
            <a:chExt cx="4267200" cy="1716107"/>
          </a:xfrm>
        </p:grpSpPr>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696200" y="4800600"/>
              <a:ext cx="3050666" cy="370286"/>
            </a:xfrm>
            <a:prstGeom prst="rect">
              <a:avLst/>
            </a:prstGeom>
          </p:spPr>
        </p:pic>
        <p:sp>
          <p:nvSpPr>
            <p:cNvPr id="8" name="TextBox 7">
              <a:extLst>
                <a:ext uri="{FF2B5EF4-FFF2-40B4-BE49-F238E27FC236}">
                  <a16:creationId xmlns:a16="http://schemas.microsoft.com/office/drawing/2014/main" id="{2BF0856C-B7FE-4A33-A68C-2F791A48EA08}"/>
                </a:ext>
              </a:extLst>
            </p:cNvPr>
            <p:cNvSpPr txBox="1"/>
            <p:nvPr/>
          </p:nvSpPr>
          <p:spPr>
            <a:xfrm>
              <a:off x="7543800" y="5562600"/>
              <a:ext cx="4267200" cy="954107"/>
            </a:xfrm>
            <a:prstGeom prst="rect">
              <a:avLst/>
            </a:prstGeom>
            <a:noFill/>
          </p:spPr>
          <p:txBody>
            <a:bodyPr wrap="square" rtlCol="0">
              <a:spAutoFit/>
            </a:bodyPr>
            <a:lstStyle/>
            <a:p>
              <a:r>
                <a:rPr lang="en-US" dirty="0"/>
                <a:t>Height of water in channel above the weir</a:t>
              </a:r>
            </a:p>
          </p:txBody>
        </p:sp>
        <p:cxnSp>
          <p:nvCxnSpPr>
            <p:cNvPr id="9" name="Straight Arrow Connector 8">
              <a:extLst>
                <a:ext uri="{FF2B5EF4-FFF2-40B4-BE49-F238E27FC236}">
                  <a16:creationId xmlns:a16="http://schemas.microsoft.com/office/drawing/2014/main" id="{EB27D86F-71BD-4E40-989C-9BE85A1CE185}"/>
                </a:ext>
              </a:extLst>
            </p:cNvPr>
            <p:cNvCxnSpPr>
              <a:cxnSpLocks/>
              <a:stCxn id="8" idx="0"/>
            </p:cNvCxnSpPr>
            <p:nvPr/>
          </p:nvCxnSpPr>
          <p:spPr>
            <a:xfrm flipV="1">
              <a:off x="9677400" y="5181600"/>
              <a:ext cx="7620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6405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D332-C7C7-4C1C-A943-D2F24A31CB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B15092-9E8E-4190-93FC-098A1EB9A0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88F956-ACBF-40F0-86D5-B69CF5D88D50}"/>
              </a:ext>
            </a:extLst>
          </p:cNvPr>
          <p:cNvPicPr>
            <a:picLocks noChangeAspect="1"/>
          </p:cNvPicPr>
          <p:nvPr/>
        </p:nvPicPr>
        <p:blipFill>
          <a:blip r:embed="rId2"/>
          <a:stretch>
            <a:fillRect/>
          </a:stretch>
        </p:blipFill>
        <p:spPr>
          <a:xfrm>
            <a:off x="990600" y="1752600"/>
            <a:ext cx="10183646" cy="4582164"/>
          </a:xfrm>
          <a:prstGeom prst="rect">
            <a:avLst/>
          </a:prstGeom>
        </p:spPr>
      </p:pic>
    </p:spTree>
    <p:extLst>
      <p:ext uri="{BB962C8B-B14F-4D97-AF65-F5344CB8AC3E}">
        <p14:creationId xmlns:p14="http://schemas.microsoft.com/office/powerpoint/2010/main" val="25301565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28600"/>
            <a:ext cx="5715000" cy="1143000"/>
          </a:xfrm>
        </p:spPr>
        <p:txBody>
          <a:bodyPr/>
          <a:lstStyle/>
          <a:p>
            <a:r>
              <a:rPr lang="en-US" dirty="0"/>
              <a:t>Manifold Channel</a:t>
            </a:r>
          </a:p>
        </p:txBody>
      </p:sp>
      <p:grpSp>
        <p:nvGrpSpPr>
          <p:cNvPr id="4" name="Group 3"/>
          <p:cNvGrpSpPr/>
          <p:nvPr/>
        </p:nvGrpSpPr>
        <p:grpSpPr>
          <a:xfrm>
            <a:off x="128932" y="3348253"/>
            <a:ext cx="1676400" cy="3420122"/>
            <a:chOff x="1065321" y="1837678"/>
            <a:chExt cx="7563774" cy="4722920"/>
          </a:xfrm>
        </p:grpSpPr>
        <p:sp>
          <p:nvSpPr>
            <p:cNvPr id="5" name="Rectangle 4"/>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6" name="Freeform 5"/>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468096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cubicBezTo>
                    <a:pt x="7557856" y="3243308"/>
                    <a:pt x="7560815" y="1938830"/>
                    <a:pt x="7563774" y="468096"/>
                  </a:cubicBezTo>
                </a:path>
              </a:pathLst>
            </a:custGeom>
            <a:noFill/>
            <a:ln w="57150" cap="flat" cmpd="sng" algn="ctr">
              <a:solidFill>
                <a:schemeClr val="bg1">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8" name="Rectangle 7"/>
          <p:cNvSpPr/>
          <p:nvPr/>
        </p:nvSpPr>
        <p:spPr bwMode="auto">
          <a:xfrm>
            <a:off x="2660333" y="3348253"/>
            <a:ext cx="6255067" cy="3426834"/>
          </a:xfrm>
          <a:prstGeom prst="rect">
            <a:avLst/>
          </a:prstGeom>
          <a:blipFill>
            <a:blip r:embed="rId8"/>
            <a:tile tx="0" ty="0" sx="100000" sy="100000" flip="none" algn="tl"/>
          </a:blip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0" name="Rectangle 9"/>
          <p:cNvSpPr/>
          <p:nvPr/>
        </p:nvSpPr>
        <p:spPr bwMode="auto">
          <a:xfrm>
            <a:off x="3276601" y="3519435"/>
            <a:ext cx="1143000" cy="145687"/>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2" name="Rectangle 11"/>
          <p:cNvSpPr/>
          <p:nvPr/>
        </p:nvSpPr>
        <p:spPr bwMode="auto">
          <a:xfrm>
            <a:off x="5334000" y="3472434"/>
            <a:ext cx="1143000" cy="192687"/>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3" name="Rectangle 12"/>
          <p:cNvSpPr/>
          <p:nvPr/>
        </p:nvSpPr>
        <p:spPr bwMode="auto">
          <a:xfrm>
            <a:off x="7391399" y="3459011"/>
            <a:ext cx="1143000" cy="20611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61" name="Picture 6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001000" y="533400"/>
            <a:ext cx="3481905" cy="370286"/>
          </a:xfrm>
          <a:prstGeom prst="rect">
            <a:avLst/>
          </a:prstGeom>
        </p:spPr>
      </p:pic>
      <p:sp>
        <p:nvSpPr>
          <p:cNvPr id="25" name="Rectangle 24"/>
          <p:cNvSpPr/>
          <p:nvPr/>
        </p:nvSpPr>
        <p:spPr bwMode="auto">
          <a:xfrm>
            <a:off x="5050499" y="5081129"/>
            <a:ext cx="1731301" cy="1700671"/>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26" name="Rectangle 25"/>
          <p:cNvSpPr/>
          <p:nvPr/>
        </p:nvSpPr>
        <p:spPr bwMode="auto">
          <a:xfrm>
            <a:off x="7097248" y="5067704"/>
            <a:ext cx="1731301" cy="1700671"/>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27" name="Rectangle 26"/>
          <p:cNvSpPr/>
          <p:nvPr/>
        </p:nvSpPr>
        <p:spPr bwMode="auto">
          <a:xfrm>
            <a:off x="2986431" y="5074416"/>
            <a:ext cx="1731301" cy="1700671"/>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3" name="Group 22"/>
          <p:cNvGrpSpPr/>
          <p:nvPr/>
        </p:nvGrpSpPr>
        <p:grpSpPr>
          <a:xfrm>
            <a:off x="4724400" y="3341110"/>
            <a:ext cx="304800" cy="3427266"/>
            <a:chOff x="4800600" y="2590800"/>
            <a:chExt cx="304800" cy="3255654"/>
          </a:xfrm>
        </p:grpSpPr>
        <p:cxnSp>
          <p:nvCxnSpPr>
            <p:cNvPr id="16" name="Straight Connector 15"/>
            <p:cNvCxnSpPr/>
            <p:nvPr/>
          </p:nvCxnSpPr>
          <p:spPr bwMode="auto">
            <a:xfrm>
              <a:off x="4800600" y="2590800"/>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a:off x="5105400" y="2590800"/>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22" name="Group 21"/>
          <p:cNvGrpSpPr/>
          <p:nvPr/>
        </p:nvGrpSpPr>
        <p:grpSpPr>
          <a:xfrm>
            <a:off x="6781800" y="3348253"/>
            <a:ext cx="304800" cy="3427266"/>
            <a:chOff x="6744854" y="2579471"/>
            <a:chExt cx="304800" cy="3255654"/>
          </a:xfrm>
        </p:grpSpPr>
        <p:cxnSp>
          <p:nvCxnSpPr>
            <p:cNvPr id="20" name="Straight Connector 19"/>
            <p:cNvCxnSpPr/>
            <p:nvPr/>
          </p:nvCxnSpPr>
          <p:spPr bwMode="auto">
            <a:xfrm>
              <a:off x="6744854" y="2579471"/>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21" name="Straight Connector 20"/>
            <p:cNvCxnSpPr/>
            <p:nvPr/>
          </p:nvCxnSpPr>
          <p:spPr bwMode="auto">
            <a:xfrm>
              <a:off x="7049654" y="2579471"/>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28" name="Group 27"/>
          <p:cNvGrpSpPr/>
          <p:nvPr/>
        </p:nvGrpSpPr>
        <p:grpSpPr>
          <a:xfrm>
            <a:off x="2660333" y="3345728"/>
            <a:ext cx="304800" cy="3427266"/>
            <a:chOff x="4800600" y="2590800"/>
            <a:chExt cx="304800" cy="3255654"/>
          </a:xfrm>
        </p:grpSpPr>
        <p:cxnSp>
          <p:nvCxnSpPr>
            <p:cNvPr id="29" name="Straight Connector 28"/>
            <p:cNvCxnSpPr/>
            <p:nvPr/>
          </p:nvCxnSpPr>
          <p:spPr bwMode="auto">
            <a:xfrm>
              <a:off x="4800600" y="2590800"/>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5105400" y="2590800"/>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31" name="TextBox 30"/>
          <p:cNvSpPr txBox="1"/>
          <p:nvPr/>
        </p:nvSpPr>
        <p:spPr>
          <a:xfrm>
            <a:off x="2986431" y="2016310"/>
            <a:ext cx="5955476" cy="461665"/>
          </a:xfrm>
          <a:prstGeom prst="rect">
            <a:avLst/>
          </a:prstGeom>
          <a:noFill/>
        </p:spPr>
        <p:txBody>
          <a:bodyPr wrap="none" rtlCol="0">
            <a:spAutoFit/>
          </a:bodyPr>
          <a:lstStyle/>
          <a:p>
            <a:r>
              <a:rPr lang="en-US" sz="2400" dirty="0"/>
              <a:t>Looking toward channel from filter inlet boxes</a:t>
            </a:r>
          </a:p>
        </p:txBody>
      </p:sp>
      <p:sp>
        <p:nvSpPr>
          <p:cNvPr id="32" name="Rectangle 31"/>
          <p:cNvSpPr/>
          <p:nvPr/>
        </p:nvSpPr>
        <p:spPr bwMode="auto">
          <a:xfrm>
            <a:off x="1825479" y="5079036"/>
            <a:ext cx="536724" cy="1700671"/>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3" name="Arc 32"/>
          <p:cNvSpPr/>
          <p:nvPr/>
        </p:nvSpPr>
        <p:spPr bwMode="auto">
          <a:xfrm>
            <a:off x="1610733" y="3597887"/>
            <a:ext cx="381000" cy="457200"/>
          </a:xfrm>
          <a:prstGeom prst="arc">
            <a:avLst/>
          </a:prstGeom>
          <a:noFill/>
          <a:ln w="2032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Trapezoid 34"/>
          <p:cNvSpPr/>
          <p:nvPr/>
        </p:nvSpPr>
        <p:spPr bwMode="auto">
          <a:xfrm flipV="1">
            <a:off x="1905000" y="3817521"/>
            <a:ext cx="185398" cy="1263607"/>
          </a:xfrm>
          <a:prstGeom prst="trapezoid">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TextBox 35"/>
          <p:cNvSpPr txBox="1"/>
          <p:nvPr/>
        </p:nvSpPr>
        <p:spPr>
          <a:xfrm>
            <a:off x="3115685" y="5417722"/>
            <a:ext cx="1415638" cy="830997"/>
          </a:xfrm>
          <a:prstGeom prst="rect">
            <a:avLst/>
          </a:prstGeom>
          <a:noFill/>
        </p:spPr>
        <p:txBody>
          <a:bodyPr wrap="square" rtlCol="0">
            <a:spAutoFit/>
          </a:bodyPr>
          <a:lstStyle/>
          <a:p>
            <a:pPr algn="ctr"/>
            <a:r>
              <a:rPr lang="en-US" sz="2400" dirty="0"/>
              <a:t>Water in filter inlet</a:t>
            </a:r>
          </a:p>
        </p:txBody>
      </p:sp>
      <p:sp>
        <p:nvSpPr>
          <p:cNvPr id="38" name="TextBox 37"/>
          <p:cNvSpPr txBox="1"/>
          <p:nvPr/>
        </p:nvSpPr>
        <p:spPr>
          <a:xfrm>
            <a:off x="234314" y="4055087"/>
            <a:ext cx="1415638" cy="830997"/>
          </a:xfrm>
          <a:prstGeom prst="rect">
            <a:avLst/>
          </a:prstGeom>
          <a:noFill/>
        </p:spPr>
        <p:txBody>
          <a:bodyPr wrap="square" rtlCol="0">
            <a:spAutoFit/>
          </a:bodyPr>
          <a:lstStyle/>
          <a:p>
            <a:pPr algn="ctr"/>
            <a:r>
              <a:rPr lang="en-US" sz="2400" dirty="0"/>
              <a:t>Water in channel</a:t>
            </a:r>
          </a:p>
        </p:txBody>
      </p:sp>
      <p:grpSp>
        <p:nvGrpSpPr>
          <p:cNvPr id="42" name="Group 41"/>
          <p:cNvGrpSpPr/>
          <p:nvPr/>
        </p:nvGrpSpPr>
        <p:grpSpPr>
          <a:xfrm>
            <a:off x="3276601" y="3255985"/>
            <a:ext cx="5257798" cy="259905"/>
            <a:chOff x="3429001" y="2711889"/>
            <a:chExt cx="5257798" cy="183711"/>
          </a:xfrm>
          <a:solidFill>
            <a:schemeClr val="bg1"/>
          </a:solidFill>
        </p:grpSpPr>
        <p:sp>
          <p:nvSpPr>
            <p:cNvPr id="39" name="Rectangle 38"/>
            <p:cNvSpPr/>
            <p:nvPr/>
          </p:nvSpPr>
          <p:spPr bwMode="auto">
            <a:xfrm>
              <a:off x="3429001" y="2749913"/>
              <a:ext cx="1143000" cy="145687"/>
            </a:xfrm>
            <a:prstGeom prst="rect">
              <a:avLst/>
            </a:prstGeom>
            <a:grp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40" name="Rectangle 39"/>
            <p:cNvSpPr/>
            <p:nvPr/>
          </p:nvSpPr>
          <p:spPr bwMode="auto">
            <a:xfrm>
              <a:off x="5486400" y="2728632"/>
              <a:ext cx="1143000" cy="145687"/>
            </a:xfrm>
            <a:prstGeom prst="rect">
              <a:avLst/>
            </a:prstGeom>
            <a:grp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41" name="Rectangle 40"/>
            <p:cNvSpPr/>
            <p:nvPr/>
          </p:nvSpPr>
          <p:spPr bwMode="auto">
            <a:xfrm>
              <a:off x="7543799" y="2711889"/>
              <a:ext cx="1143000" cy="145687"/>
            </a:xfrm>
            <a:prstGeom prst="rect">
              <a:avLst/>
            </a:prstGeom>
            <a:grp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45" name="TextBox 44"/>
          <p:cNvSpPr txBox="1"/>
          <p:nvPr/>
        </p:nvSpPr>
        <p:spPr>
          <a:xfrm>
            <a:off x="3243150" y="3893686"/>
            <a:ext cx="1231427" cy="523220"/>
          </a:xfrm>
          <a:prstGeom prst="rect">
            <a:avLst/>
          </a:prstGeom>
          <a:noFill/>
        </p:spPr>
        <p:txBody>
          <a:bodyPr wrap="none" rtlCol="0">
            <a:spAutoFit/>
          </a:bodyPr>
          <a:lstStyle/>
          <a:p>
            <a:r>
              <a:rPr lang="en-US" dirty="0"/>
              <a:t>Filter 1</a:t>
            </a:r>
          </a:p>
        </p:txBody>
      </p:sp>
      <p:sp>
        <p:nvSpPr>
          <p:cNvPr id="46" name="TextBox 45"/>
          <p:cNvSpPr txBox="1"/>
          <p:nvPr/>
        </p:nvSpPr>
        <p:spPr>
          <a:xfrm>
            <a:off x="5192907" y="3867912"/>
            <a:ext cx="1510350" cy="523220"/>
          </a:xfrm>
          <a:prstGeom prst="rect">
            <a:avLst/>
          </a:prstGeom>
          <a:noFill/>
        </p:spPr>
        <p:txBody>
          <a:bodyPr wrap="none" rtlCol="0">
            <a:spAutoFit/>
          </a:bodyPr>
          <a:lstStyle/>
          <a:p>
            <a:r>
              <a:rPr lang="en-US" dirty="0"/>
              <a:t>Filter n/2</a:t>
            </a:r>
          </a:p>
        </p:txBody>
      </p:sp>
      <p:sp>
        <p:nvSpPr>
          <p:cNvPr id="47" name="TextBox 46"/>
          <p:cNvSpPr txBox="1"/>
          <p:nvPr/>
        </p:nvSpPr>
        <p:spPr>
          <a:xfrm>
            <a:off x="7364582" y="3893686"/>
            <a:ext cx="1231427" cy="523220"/>
          </a:xfrm>
          <a:prstGeom prst="rect">
            <a:avLst/>
          </a:prstGeom>
          <a:noFill/>
        </p:spPr>
        <p:txBody>
          <a:bodyPr wrap="none" rtlCol="0">
            <a:spAutoFit/>
          </a:bodyPr>
          <a:lstStyle/>
          <a:p>
            <a:r>
              <a:rPr lang="en-US" dirty="0"/>
              <a:t>Filter n</a:t>
            </a:r>
          </a:p>
        </p:txBody>
      </p:sp>
      <p:pic>
        <p:nvPicPr>
          <p:cNvPr id="49" name="Picture 4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65133" y="2645634"/>
            <a:ext cx="1659428" cy="451048"/>
          </a:xfrm>
          <a:prstGeom prst="rect">
            <a:avLst/>
          </a:prstGeom>
        </p:spPr>
      </p:pic>
      <p:pic>
        <p:nvPicPr>
          <p:cNvPr id="51" name="Picture 5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150581" y="2645634"/>
            <a:ext cx="1659428" cy="451048"/>
          </a:xfrm>
          <a:prstGeom prst="rect">
            <a:avLst/>
          </a:prstGeom>
        </p:spPr>
      </p:pic>
      <p:pic>
        <p:nvPicPr>
          <p:cNvPr id="53" name="Picture 5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417381" y="2744682"/>
            <a:ext cx="917333" cy="252952"/>
          </a:xfrm>
          <a:prstGeom prst="rect">
            <a:avLst/>
          </a:prstGeom>
        </p:spPr>
      </p:pic>
      <p:cxnSp>
        <p:nvCxnSpPr>
          <p:cNvPr id="55" name="Straight Arrow Connector 54"/>
          <p:cNvCxnSpPr/>
          <p:nvPr/>
        </p:nvCxnSpPr>
        <p:spPr bwMode="auto">
          <a:xfrm>
            <a:off x="5876047" y="3207922"/>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6" name="Straight Arrow Connector 55"/>
          <p:cNvCxnSpPr/>
          <p:nvPr/>
        </p:nvCxnSpPr>
        <p:spPr bwMode="auto">
          <a:xfrm>
            <a:off x="3809640" y="3238029"/>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7" name="Straight Arrow Connector 56"/>
          <p:cNvCxnSpPr/>
          <p:nvPr/>
        </p:nvCxnSpPr>
        <p:spPr bwMode="auto">
          <a:xfrm>
            <a:off x="7959607" y="3181150"/>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8" name="Straight Arrow Connector 57"/>
          <p:cNvCxnSpPr/>
          <p:nvPr/>
        </p:nvCxnSpPr>
        <p:spPr bwMode="auto">
          <a:xfrm flipV="1">
            <a:off x="7959607" y="3660617"/>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9" name="Straight Arrow Connector 58"/>
          <p:cNvCxnSpPr/>
          <p:nvPr/>
        </p:nvCxnSpPr>
        <p:spPr bwMode="auto">
          <a:xfrm flipV="1">
            <a:off x="5876047" y="3660617"/>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60" name="Straight Arrow Connector 59"/>
          <p:cNvCxnSpPr/>
          <p:nvPr/>
        </p:nvCxnSpPr>
        <p:spPr bwMode="auto">
          <a:xfrm flipV="1">
            <a:off x="3809640" y="3660617"/>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64" name="Straight Connector 63"/>
          <p:cNvCxnSpPr/>
          <p:nvPr/>
        </p:nvCxnSpPr>
        <p:spPr bwMode="auto">
          <a:xfrm flipV="1">
            <a:off x="5334000" y="3096682"/>
            <a:ext cx="0" cy="244428"/>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65" name="Straight Connector 64"/>
          <p:cNvCxnSpPr/>
          <p:nvPr/>
        </p:nvCxnSpPr>
        <p:spPr bwMode="auto">
          <a:xfrm flipV="1">
            <a:off x="6477000" y="3088284"/>
            <a:ext cx="0" cy="244428"/>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67" name="Straight Arrow Connector 66"/>
          <p:cNvCxnSpPr/>
          <p:nvPr/>
        </p:nvCxnSpPr>
        <p:spPr bwMode="auto">
          <a:xfrm>
            <a:off x="5333999" y="3218896"/>
            <a:ext cx="1151647"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62" name="Picture 6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507372" y="3173670"/>
            <a:ext cx="169143" cy="114286"/>
          </a:xfrm>
          <a:prstGeom prst="rect">
            <a:avLst/>
          </a:prstGeom>
          <a:solidFill>
            <a:schemeClr val="bg1"/>
          </a:solidFill>
        </p:spPr>
      </p:pic>
      <p:cxnSp>
        <p:nvCxnSpPr>
          <p:cNvPr id="7" name="Straight Arrow Connector 6"/>
          <p:cNvCxnSpPr/>
          <p:nvPr/>
        </p:nvCxnSpPr>
        <p:spPr bwMode="auto">
          <a:xfrm>
            <a:off x="2965133" y="1752600"/>
            <a:ext cx="5630876" cy="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pic>
        <p:nvPicPr>
          <p:cNvPr id="3" name="Picture 2">
            <a:extLst>
              <a:ext uri="{FF2B5EF4-FFF2-40B4-BE49-F238E27FC236}">
                <a16:creationId xmlns:a16="http://schemas.microsoft.com/office/drawing/2014/main" id="{01F211DE-5DB5-4BA0-8E1F-E1256449DB96}"/>
              </a:ext>
            </a:extLst>
          </p:cNvPr>
          <p:cNvPicPr>
            <a:picLocks noChangeAspect="1"/>
          </p:cNvPicPr>
          <p:nvPr/>
        </p:nvPicPr>
        <p:blipFill>
          <a:blip r:embed="rId14"/>
          <a:stretch>
            <a:fillRect/>
          </a:stretch>
        </p:blipFill>
        <p:spPr>
          <a:xfrm>
            <a:off x="9220200" y="3810000"/>
            <a:ext cx="2653423" cy="1193916"/>
          </a:xfrm>
          <a:prstGeom prst="rect">
            <a:avLst/>
          </a:prstGeom>
        </p:spPr>
      </p:pic>
      <p:pic>
        <p:nvPicPr>
          <p:cNvPr id="9" name="Picture 8">
            <a:extLst>
              <a:ext uri="{FF2B5EF4-FFF2-40B4-BE49-F238E27FC236}">
                <a16:creationId xmlns:a16="http://schemas.microsoft.com/office/drawing/2014/main" id="{1B290048-775A-4731-B2C1-0BD694874351}"/>
              </a:ext>
            </a:extLst>
          </p:cNvPr>
          <p:cNvPicPr>
            <a:picLocks noChangeAspect="1"/>
          </p:cNvPicPr>
          <p:nvPr/>
        </p:nvPicPr>
        <p:blipFill>
          <a:blip r:embed="rId15"/>
          <a:stretch>
            <a:fillRect/>
          </a:stretch>
        </p:blipFill>
        <p:spPr>
          <a:xfrm>
            <a:off x="301478" y="0"/>
            <a:ext cx="1679722" cy="3124200"/>
          </a:xfrm>
          <a:prstGeom prst="rect">
            <a:avLst/>
          </a:prstGeom>
        </p:spPr>
      </p:pic>
    </p:spTree>
    <p:extLst>
      <p:ext uri="{BB962C8B-B14F-4D97-AF65-F5344CB8AC3E}">
        <p14:creationId xmlns:p14="http://schemas.microsoft.com/office/powerpoint/2010/main" val="22002793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Open channel side exit weir flow distribution</a:t>
            </a:r>
          </a:p>
        </p:txBody>
      </p:sp>
      <p:sp>
        <p:nvSpPr>
          <p:cNvPr id="3" name="Content Placeholder 2"/>
          <p:cNvSpPr>
            <a:spLocks noGrp="1"/>
          </p:cNvSpPr>
          <p:nvPr>
            <p:ph idx="1"/>
          </p:nvPr>
        </p:nvSpPr>
        <p:spPr/>
        <p:txBody>
          <a:bodyPr/>
          <a:lstStyle/>
          <a:p>
            <a:r>
              <a:rPr lang="en-US" sz="2400" dirty="0"/>
              <a:t>Define the flow ratio</a:t>
            </a:r>
          </a:p>
          <a:p>
            <a:endParaRPr lang="en-US" sz="2400" dirty="0"/>
          </a:p>
          <a:p>
            <a:endParaRPr lang="en-US" sz="2400" dirty="0"/>
          </a:p>
          <a:p>
            <a:r>
              <a:rPr lang="en-US" sz="2400" dirty="0"/>
              <a:t>Solve for the maximum manifold velocity</a:t>
            </a:r>
          </a:p>
          <a:p>
            <a:endParaRPr lang="en-US" sz="2400" dirty="0"/>
          </a:p>
          <a:p>
            <a:endParaRPr lang="en-US" sz="2400" dirty="0"/>
          </a:p>
          <a:p>
            <a:endParaRPr lang="en-US" sz="2400" dirty="0"/>
          </a:p>
          <a:p>
            <a:r>
              <a:rPr lang="en-US" sz="2400" dirty="0"/>
              <a:t>Alternative solution is </a:t>
            </a:r>
            <a:br>
              <a:rPr lang="en-US" sz="2400" dirty="0"/>
            </a:br>
            <a:r>
              <a:rPr lang="en-US" sz="2400" dirty="0"/>
              <a:t>slope the bottom of </a:t>
            </a:r>
            <a:br>
              <a:rPr lang="en-US" sz="2400" dirty="0"/>
            </a:br>
            <a:r>
              <a:rPr lang="en-US" sz="2400" dirty="0"/>
              <a:t>the channel (but this </a:t>
            </a:r>
            <a:br>
              <a:rPr lang="en-US" sz="2400" dirty="0"/>
            </a:br>
            <a:r>
              <a:rPr lang="en-US" sz="2400" dirty="0"/>
              <a:t>doesn’t solve the </a:t>
            </a:r>
            <a:br>
              <a:rPr lang="en-US" sz="2400" dirty="0"/>
            </a:br>
            <a:r>
              <a:rPr lang="en-US" sz="2400" dirty="0"/>
              <a:t>problem when some filters are off line)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9600" y="1907958"/>
            <a:ext cx="5211428" cy="1231238"/>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06136" y="3476053"/>
            <a:ext cx="3539809" cy="91123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908" y="3518466"/>
            <a:ext cx="4196455" cy="2836297"/>
          </a:xfrm>
          <a:prstGeom prst="rect">
            <a:avLst/>
          </a:prstGeom>
        </p:spPr>
      </p:pic>
      <p:sp>
        <p:nvSpPr>
          <p:cNvPr id="9" name="TextBox 8"/>
          <p:cNvSpPr txBox="1"/>
          <p:nvPr/>
        </p:nvSpPr>
        <p:spPr>
          <a:xfrm>
            <a:off x="5438853" y="4884638"/>
            <a:ext cx="2257347" cy="830997"/>
          </a:xfrm>
          <a:prstGeom prst="rect">
            <a:avLst/>
          </a:prstGeom>
          <a:noFill/>
        </p:spPr>
        <p:txBody>
          <a:bodyPr wrap="square" rtlCol="0">
            <a:spAutoFit/>
          </a:bodyPr>
          <a:lstStyle/>
          <a:p>
            <a:r>
              <a:rPr lang="en-US" sz="2400" dirty="0"/>
              <a:t>Assumes 5 cm over the weirs</a:t>
            </a:r>
          </a:p>
        </p:txBody>
      </p:sp>
    </p:spTree>
    <p:extLst>
      <p:ext uri="{BB962C8B-B14F-4D97-AF65-F5344CB8AC3E}">
        <p14:creationId xmlns:p14="http://schemas.microsoft.com/office/powerpoint/2010/main" val="3000000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472213" y="1695612"/>
            <a:ext cx="3285641" cy="4154984"/>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“indicates density flow”</a:t>
            </a:r>
          </a:p>
          <a:p>
            <a:endParaRPr lang="en-US" sz="2400" dirty="0"/>
          </a:p>
          <a:p>
            <a:r>
              <a:rPr lang="en-US" sz="2400" dirty="0"/>
              <a:t>“Block off the last 10 to 20 ft…”</a:t>
            </a:r>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Sed</a:t>
            </a:r>
            <a:r>
              <a:rPr lang="en-US" dirty="0"/>
              <a:t> Tank as a Circuit: Flow Distribution Challenge</a:t>
            </a:r>
          </a:p>
        </p:txBody>
      </p:sp>
      <p:grpSp>
        <p:nvGrpSpPr>
          <p:cNvPr id="205" name="Group 204"/>
          <p:cNvGrpSpPr/>
          <p:nvPr/>
        </p:nvGrpSpPr>
        <p:grpSpPr>
          <a:xfrm>
            <a:off x="1992509" y="2657985"/>
            <a:ext cx="4814691" cy="1601666"/>
            <a:chOff x="1992509" y="2657985"/>
            <a:chExt cx="4814691" cy="1601666"/>
          </a:xfrm>
        </p:grpSpPr>
        <p:sp>
          <p:nvSpPr>
            <p:cNvPr id="11" name="Freeform 10"/>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6" name="Group 15"/>
            <p:cNvGrpSpPr/>
            <p:nvPr/>
          </p:nvGrpSpPr>
          <p:grpSpPr>
            <a:xfrm rot="16200000">
              <a:off x="3315486" y="2564201"/>
              <a:ext cx="635000" cy="1143000"/>
              <a:chOff x="2019300" y="1549400"/>
              <a:chExt cx="635000" cy="1143000"/>
            </a:xfrm>
          </p:grpSpPr>
          <p:cxnSp>
            <p:nvCxnSpPr>
              <p:cNvPr id="14" name="Straight Connector 13"/>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17" name="Freeform 16"/>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Freeform 17"/>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Freeform 18"/>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Freeform 19"/>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Freeform 20"/>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Freeform 21"/>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Freeform 22"/>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Freeform 23"/>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Freeform 24"/>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6" name="Straight Connector 25"/>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38" name="Group 37"/>
            <p:cNvGrpSpPr/>
            <p:nvPr/>
          </p:nvGrpSpPr>
          <p:grpSpPr>
            <a:xfrm rot="5400000">
              <a:off x="3339443" y="3192851"/>
              <a:ext cx="622300" cy="1143000"/>
              <a:chOff x="3111500" y="1587500"/>
              <a:chExt cx="622300" cy="1143000"/>
            </a:xfrm>
          </p:grpSpPr>
          <p:cxnSp>
            <p:nvCxnSpPr>
              <p:cNvPr id="27" name="Straight Connector 26"/>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8" name="Freeform 27"/>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Freeform 28"/>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0" name="Freeform 29"/>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Freeform 30"/>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2" name="Freeform 31"/>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3" name="Freeform 32"/>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Freeform 33"/>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Freeform 34"/>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Freeform 35"/>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7" name="Straight Connector 36"/>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40" name="Freeform 39"/>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120" name="Group 119"/>
          <p:cNvGrpSpPr/>
          <p:nvPr/>
        </p:nvGrpSpPr>
        <p:grpSpPr>
          <a:xfrm>
            <a:off x="1981200" y="2495413"/>
            <a:ext cx="4826000" cy="3439704"/>
            <a:chOff x="1981200" y="2787651"/>
            <a:chExt cx="4826000" cy="3362324"/>
          </a:xfrm>
        </p:grpSpPr>
        <p:cxnSp>
          <p:nvCxnSpPr>
            <p:cNvPr id="6" name="Straight Connector 5"/>
            <p:cNvCxnSpPr/>
            <p:nvPr/>
          </p:nvCxnSpPr>
          <p:spPr bwMode="auto">
            <a:xfrm flipV="1">
              <a:off x="1981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41" name="Straight Connector 40"/>
            <p:cNvCxnSpPr>
              <a:stCxn id="74" idx="9"/>
            </p:cNvCxnSpPr>
            <p:nvPr/>
          </p:nvCxnSpPr>
          <p:spPr bwMode="auto">
            <a:xfrm flipV="1">
              <a:off x="6807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111" name="Group 110"/>
          <p:cNvGrpSpPr/>
          <p:nvPr/>
        </p:nvGrpSpPr>
        <p:grpSpPr>
          <a:xfrm>
            <a:off x="1981200" y="2257288"/>
            <a:ext cx="4826000" cy="508000"/>
            <a:chOff x="1981200" y="2549525"/>
            <a:chExt cx="4826000" cy="508000"/>
          </a:xfrm>
        </p:grpSpPr>
        <p:cxnSp>
          <p:nvCxnSpPr>
            <p:cNvPr id="103" name="Straight Connector 102"/>
            <p:cNvCxnSpPr/>
            <p:nvPr/>
          </p:nvCxnSpPr>
          <p:spPr bwMode="auto">
            <a:xfrm>
              <a:off x="1981200" y="2787650"/>
              <a:ext cx="6096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nvGrpSpPr>
            <p:cNvPr id="116" name="Group 115"/>
            <p:cNvGrpSpPr/>
            <p:nvPr/>
          </p:nvGrpSpPr>
          <p:grpSpPr>
            <a:xfrm flipH="1">
              <a:off x="2590800" y="2549525"/>
              <a:ext cx="381000" cy="508000"/>
              <a:chOff x="6972300" y="2247900"/>
              <a:chExt cx="381000" cy="508000"/>
            </a:xfrm>
          </p:grpSpPr>
          <p:grpSp>
            <p:nvGrpSpPr>
              <p:cNvPr id="108" name="Group 107"/>
              <p:cNvGrpSpPr/>
              <p:nvPr/>
            </p:nvGrpSpPr>
            <p:grpSpPr>
              <a:xfrm>
                <a:off x="6972300" y="2247900"/>
                <a:ext cx="304800" cy="508000"/>
                <a:chOff x="6972300" y="2247900"/>
                <a:chExt cx="304800" cy="508000"/>
              </a:xfrm>
            </p:grpSpPr>
            <p:cxnSp>
              <p:nvCxnSpPr>
                <p:cNvPr id="107" name="Straight Connector 106"/>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09" name="Straight Connector 108"/>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0" name="Straight Connector 109"/>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nvGrpSpPr>
              <p:cNvPr id="112" name="Group 111"/>
              <p:cNvGrpSpPr/>
              <p:nvPr/>
            </p:nvGrpSpPr>
            <p:grpSpPr>
              <a:xfrm>
                <a:off x="7048500" y="2319020"/>
                <a:ext cx="304800" cy="365760"/>
                <a:chOff x="6972300" y="2247900"/>
                <a:chExt cx="304800" cy="508000"/>
              </a:xfrm>
            </p:grpSpPr>
            <p:cxnSp>
              <p:nvCxnSpPr>
                <p:cNvPr id="113" name="Straight Connector 112"/>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4" name="Straight Connector 113"/>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5" name="Straight Connector 114"/>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cxnSp>
          <p:nvCxnSpPr>
            <p:cNvPr id="118" name="Straight Connector 117"/>
            <p:cNvCxnSpPr/>
            <p:nvPr/>
          </p:nvCxnSpPr>
          <p:spPr bwMode="auto">
            <a:xfrm>
              <a:off x="2971800" y="2803525"/>
              <a:ext cx="38354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 name="TextBox 1"/>
          <p:cNvSpPr txBox="1"/>
          <p:nvPr/>
        </p:nvSpPr>
        <p:spPr>
          <a:xfrm>
            <a:off x="248186" y="3612417"/>
            <a:ext cx="1383712" cy="369332"/>
          </a:xfrm>
          <a:prstGeom prst="rect">
            <a:avLst/>
          </a:prstGeom>
          <a:noFill/>
        </p:spPr>
        <p:txBody>
          <a:bodyPr wrap="none" rtlCol="0">
            <a:spAutoFit/>
          </a:bodyPr>
          <a:lstStyle/>
          <a:p>
            <a:r>
              <a:rPr lang="en-US" sz="1800" dirty="0"/>
              <a:t>Inlet channel</a:t>
            </a:r>
          </a:p>
        </p:txBody>
      </p:sp>
      <p:sp>
        <p:nvSpPr>
          <p:cNvPr id="98" name="TextBox 97"/>
          <p:cNvSpPr txBox="1"/>
          <p:nvPr/>
        </p:nvSpPr>
        <p:spPr>
          <a:xfrm>
            <a:off x="7282730" y="2855148"/>
            <a:ext cx="1833216" cy="646331"/>
          </a:xfrm>
          <a:prstGeom prst="rect">
            <a:avLst/>
          </a:prstGeom>
          <a:noFill/>
        </p:spPr>
        <p:txBody>
          <a:bodyPr wrap="square" rtlCol="0">
            <a:spAutoFit/>
          </a:bodyPr>
          <a:lstStyle/>
          <a:p>
            <a:r>
              <a:rPr lang="en-US" sz="1800" dirty="0"/>
              <a:t>Settled water outlet channel</a:t>
            </a:r>
          </a:p>
        </p:txBody>
      </p:sp>
      <p:sp>
        <p:nvSpPr>
          <p:cNvPr id="3" name="TextBox 2"/>
          <p:cNvSpPr txBox="1"/>
          <p:nvPr/>
        </p:nvSpPr>
        <p:spPr>
          <a:xfrm>
            <a:off x="2010577" y="4317042"/>
            <a:ext cx="1358064" cy="338554"/>
          </a:xfrm>
          <a:prstGeom prst="rect">
            <a:avLst/>
          </a:prstGeom>
          <a:noFill/>
        </p:spPr>
        <p:txBody>
          <a:bodyPr wrap="none" rtlCol="0">
            <a:spAutoFit/>
          </a:bodyPr>
          <a:lstStyle/>
          <a:p>
            <a:r>
              <a:rPr lang="en-US" sz="1600" dirty="0"/>
              <a:t>Inlet manifold</a:t>
            </a:r>
          </a:p>
        </p:txBody>
      </p:sp>
      <p:sp>
        <p:nvSpPr>
          <p:cNvPr id="100" name="TextBox 99"/>
          <p:cNvSpPr txBox="1"/>
          <p:nvPr/>
        </p:nvSpPr>
        <p:spPr>
          <a:xfrm>
            <a:off x="4456230" y="4031513"/>
            <a:ext cx="1790700" cy="369332"/>
          </a:xfrm>
          <a:prstGeom prst="rect">
            <a:avLst/>
          </a:prstGeom>
          <a:noFill/>
        </p:spPr>
        <p:txBody>
          <a:bodyPr wrap="square" rtlCol="0">
            <a:spAutoFit/>
          </a:bodyPr>
          <a:lstStyle/>
          <a:p>
            <a:r>
              <a:rPr lang="en-US" sz="1800" dirty="0"/>
              <a:t>Diffuser exit loss</a:t>
            </a:r>
          </a:p>
        </p:txBody>
      </p:sp>
      <p:sp>
        <p:nvSpPr>
          <p:cNvPr id="101" name="TextBox 100"/>
          <p:cNvSpPr txBox="1"/>
          <p:nvPr/>
        </p:nvSpPr>
        <p:spPr>
          <a:xfrm>
            <a:off x="4507292" y="3022402"/>
            <a:ext cx="2133864" cy="369332"/>
          </a:xfrm>
          <a:prstGeom prst="rect">
            <a:avLst/>
          </a:prstGeom>
          <a:noFill/>
        </p:spPr>
        <p:txBody>
          <a:bodyPr wrap="square" rtlCol="0">
            <a:spAutoFit/>
          </a:bodyPr>
          <a:lstStyle/>
          <a:p>
            <a:r>
              <a:rPr lang="en-US" sz="1800" dirty="0"/>
              <a:t>Launder orifice loss</a:t>
            </a:r>
          </a:p>
        </p:txBody>
      </p:sp>
      <p:sp>
        <p:nvSpPr>
          <p:cNvPr id="117" name="TextBox 116"/>
          <p:cNvSpPr txBox="1"/>
          <p:nvPr/>
        </p:nvSpPr>
        <p:spPr>
          <a:xfrm>
            <a:off x="4498651" y="3308930"/>
            <a:ext cx="2142505" cy="646331"/>
          </a:xfrm>
          <a:prstGeom prst="rect">
            <a:avLst/>
          </a:prstGeom>
          <a:noFill/>
        </p:spPr>
        <p:txBody>
          <a:bodyPr wrap="square" rtlCol="0">
            <a:spAutoFit/>
          </a:bodyPr>
          <a:lstStyle/>
          <a:p>
            <a:r>
              <a:rPr lang="en-US" sz="1800" dirty="0"/>
              <a:t>Floc blanket and plate settlers</a:t>
            </a:r>
          </a:p>
        </p:txBody>
      </p:sp>
      <p:sp>
        <p:nvSpPr>
          <p:cNvPr id="119" name="TextBox 118"/>
          <p:cNvSpPr txBox="1"/>
          <p:nvPr/>
        </p:nvSpPr>
        <p:spPr>
          <a:xfrm>
            <a:off x="4889499" y="4870270"/>
            <a:ext cx="1874731" cy="646331"/>
          </a:xfrm>
          <a:prstGeom prst="rect">
            <a:avLst/>
          </a:prstGeom>
          <a:noFill/>
        </p:spPr>
        <p:txBody>
          <a:bodyPr wrap="square" rtlCol="0">
            <a:spAutoFit/>
          </a:bodyPr>
          <a:lstStyle/>
          <a:p>
            <a:r>
              <a:rPr lang="en-US" sz="1800" dirty="0"/>
              <a:t>Effluent manifold (Launder)</a:t>
            </a:r>
          </a:p>
        </p:txBody>
      </p:sp>
      <p:sp>
        <p:nvSpPr>
          <p:cNvPr id="182" name="TextBox 181"/>
          <p:cNvSpPr txBox="1"/>
          <p:nvPr/>
        </p:nvSpPr>
        <p:spPr>
          <a:xfrm>
            <a:off x="231971" y="6120303"/>
            <a:ext cx="3147015" cy="646331"/>
          </a:xfrm>
          <a:prstGeom prst="rect">
            <a:avLst/>
          </a:prstGeom>
          <a:noFill/>
        </p:spPr>
        <p:txBody>
          <a:bodyPr wrap="none" rtlCol="0">
            <a:spAutoFit/>
          </a:bodyPr>
          <a:lstStyle/>
          <a:p>
            <a:r>
              <a:rPr lang="en-US" sz="1800" dirty="0"/>
              <a:t>Piezometric head change from</a:t>
            </a:r>
          </a:p>
          <a:p>
            <a:r>
              <a:rPr lang="en-US" sz="1800" dirty="0"/>
              <a:t>Flow deceleration and head loss</a:t>
            </a:r>
          </a:p>
        </p:txBody>
      </p:sp>
      <p:cxnSp>
        <p:nvCxnSpPr>
          <p:cNvPr id="187" name="Straight Arrow Connector 186"/>
          <p:cNvCxnSpPr>
            <a:stCxn id="182" idx="3"/>
            <a:endCxn id="96" idx="4"/>
          </p:cNvCxnSpPr>
          <p:nvPr/>
        </p:nvCxnSpPr>
        <p:spPr bwMode="auto">
          <a:xfrm flipV="1">
            <a:off x="3378986" y="6039257"/>
            <a:ext cx="264359" cy="40421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91" name="Straight Arrow Connector 190"/>
          <p:cNvCxnSpPr>
            <a:stCxn id="98" idx="1"/>
          </p:cNvCxnSpPr>
          <p:nvPr/>
        </p:nvCxnSpPr>
        <p:spPr bwMode="auto">
          <a:xfrm flipH="1">
            <a:off x="6807200" y="3178314"/>
            <a:ext cx="475530" cy="54509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92" name="TextBox 191"/>
          <p:cNvSpPr txBox="1"/>
          <p:nvPr/>
        </p:nvSpPr>
        <p:spPr>
          <a:xfrm>
            <a:off x="13338" y="1760616"/>
            <a:ext cx="1564637" cy="1477328"/>
          </a:xfrm>
          <a:prstGeom prst="rect">
            <a:avLst/>
          </a:prstGeom>
          <a:noFill/>
        </p:spPr>
        <p:txBody>
          <a:bodyPr wrap="square" rtlCol="0">
            <a:spAutoFit/>
          </a:bodyPr>
          <a:lstStyle/>
          <a:p>
            <a:r>
              <a:rPr lang="en-US" sz="1800" dirty="0"/>
              <a:t>Battery creates 5 to 10 cm of potential energy to drive the flow</a:t>
            </a:r>
          </a:p>
        </p:txBody>
      </p:sp>
      <p:cxnSp>
        <p:nvCxnSpPr>
          <p:cNvPr id="195" name="Straight Arrow Connector 194"/>
          <p:cNvCxnSpPr>
            <a:stCxn id="2" idx="3"/>
          </p:cNvCxnSpPr>
          <p:nvPr/>
        </p:nvCxnSpPr>
        <p:spPr bwMode="auto">
          <a:xfrm flipV="1">
            <a:off x="1631898" y="3794281"/>
            <a:ext cx="341443" cy="280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200" name="Content Placeholder 3" descr="channel and manifold.pn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16200000">
            <a:off x="2566859" y="3703370"/>
            <a:ext cx="158176" cy="1270739"/>
          </a:xfrm>
          <a:prstGeom prst="rect">
            <a:avLst/>
          </a:prstGeom>
          <a:noFill/>
          <a:ln w="9525">
            <a:noFill/>
            <a:miter lim="800000"/>
            <a:headEnd/>
            <a:tailEnd/>
          </a:ln>
          <a:effectLst/>
        </p:spPr>
      </p:pic>
      <p:pic>
        <p:nvPicPr>
          <p:cNvPr id="202" name="Picture 1" descr="C:\Documents and Settings\mw24\Desktop\Inlet Channe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040" t="38317" r="62667" b="48950"/>
          <a:stretch>
            <a:fillRect/>
          </a:stretch>
        </p:blipFill>
        <p:spPr bwMode="auto">
          <a:xfrm rot="16200000">
            <a:off x="1189789" y="2883262"/>
            <a:ext cx="884220" cy="518472"/>
          </a:xfrm>
          <a:prstGeom prst="rect">
            <a:avLst/>
          </a:prstGeom>
          <a:noFill/>
        </p:spPr>
      </p:pic>
      <p:pic>
        <p:nvPicPr>
          <p:cNvPr id="203"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408549" y="4178317"/>
            <a:ext cx="575873" cy="222528"/>
          </a:xfrm>
          <a:prstGeom prst="rect">
            <a:avLst/>
          </a:prstGeom>
          <a:noFill/>
          <a:ln w="9525">
            <a:noFill/>
            <a:miter lim="800000"/>
            <a:headEnd/>
            <a:tailEnd/>
          </a:ln>
        </p:spPr>
      </p:pic>
      <p:pic>
        <p:nvPicPr>
          <p:cNvPr id="204" name="Picture 420" descr="https://lh5.googleusercontent.com/-FOZgh19atvw/VCj_zJIEwgI/AAAAAAAAxZE/_Zvif5zY5X4/w591-h886-no/IMG_6640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9842" y="6131967"/>
            <a:ext cx="404644" cy="607652"/>
          </a:xfrm>
          <a:prstGeom prst="rect">
            <a:avLst/>
          </a:prstGeom>
          <a:noFill/>
          <a:extLst>
            <a:ext uri="{909E8E84-426E-40DD-AFC4-6F175D3DCCD1}">
              <a14:hiddenFill xmlns:a14="http://schemas.microsoft.com/office/drawing/2010/main">
                <a:solidFill>
                  <a:srgbClr val="FFFFFF"/>
                </a:solidFill>
              </a14:hiddenFill>
            </a:ext>
          </a:extLst>
        </p:spPr>
      </p:pic>
      <p:pic>
        <p:nvPicPr>
          <p:cNvPr id="1803266" name="Picture 2" descr="https://lh6.googleusercontent.com/-RKEVz4hPEKo/U_-K2FYqe8I/AAAAAAAAw3M/zDQDmL7AJ8U/w665-h886-no/IMG_0401.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rot="5400000">
            <a:off x="3516219" y="1878583"/>
            <a:ext cx="227286" cy="950571"/>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p:cNvGrpSpPr/>
          <p:nvPr/>
        </p:nvGrpSpPr>
        <p:grpSpPr>
          <a:xfrm>
            <a:off x="1949540" y="4530301"/>
            <a:ext cx="4814691" cy="1601666"/>
            <a:chOff x="1992509" y="2657985"/>
            <a:chExt cx="4814691" cy="1601666"/>
          </a:xfrm>
        </p:grpSpPr>
        <p:sp>
          <p:nvSpPr>
            <p:cNvPr id="208" name="Freeform 207"/>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09" name="Group 208"/>
            <p:cNvGrpSpPr/>
            <p:nvPr/>
          </p:nvGrpSpPr>
          <p:grpSpPr>
            <a:xfrm rot="16200000">
              <a:off x="3315486" y="2564201"/>
              <a:ext cx="635000" cy="1143000"/>
              <a:chOff x="2019300" y="1549400"/>
              <a:chExt cx="635000" cy="1143000"/>
            </a:xfrm>
          </p:grpSpPr>
          <p:cxnSp>
            <p:nvCxnSpPr>
              <p:cNvPr id="223" name="Straight Connector 222"/>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24" name="Freeform 223"/>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5" name="Freeform 224"/>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6" name="Freeform 225"/>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7" name="Freeform 226"/>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8" name="Freeform 227"/>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9" name="Freeform 228"/>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0" name="Freeform 229"/>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Freeform 230"/>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2" name="Freeform 231"/>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33" name="Straight Connector 232"/>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210" name="Group 209"/>
            <p:cNvGrpSpPr/>
            <p:nvPr/>
          </p:nvGrpSpPr>
          <p:grpSpPr>
            <a:xfrm rot="5400000">
              <a:off x="3339443" y="3192851"/>
              <a:ext cx="622300" cy="1143000"/>
              <a:chOff x="3111500" y="1587500"/>
              <a:chExt cx="622300" cy="1143000"/>
            </a:xfrm>
          </p:grpSpPr>
          <p:cxnSp>
            <p:nvCxnSpPr>
              <p:cNvPr id="212" name="Straight Connector 211"/>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13" name="Freeform 212"/>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Freeform 213"/>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5" name="Freeform 214"/>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6" name="Freeform 215"/>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7" name="Freeform 216"/>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Freeform 217"/>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9" name="Freeform 218"/>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0" name="Freeform 219"/>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1" name="Freeform 220"/>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22" name="Straight Connector 221"/>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11" name="Freeform 210"/>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234" name="Straight Arrow Connector 233"/>
          <p:cNvCxnSpPr>
            <a:stCxn id="101" idx="1"/>
          </p:cNvCxnSpPr>
          <p:nvPr/>
        </p:nvCxnSpPr>
        <p:spPr bwMode="auto">
          <a:xfrm flipH="1" flipV="1">
            <a:off x="4222093" y="3178314"/>
            <a:ext cx="285199" cy="2875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36" name="Straight Arrow Connector 235"/>
          <p:cNvCxnSpPr>
            <a:stCxn id="100" idx="1"/>
            <a:endCxn id="28" idx="4"/>
          </p:cNvCxnSpPr>
          <p:nvPr/>
        </p:nvCxnSpPr>
        <p:spPr bwMode="auto">
          <a:xfrm flipH="1" flipV="1">
            <a:off x="4222093" y="3746014"/>
            <a:ext cx="234137" cy="47016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43" name="Straight Arrow Connector 242"/>
          <p:cNvCxnSpPr>
            <a:stCxn id="117" idx="1"/>
            <a:endCxn id="28" idx="0"/>
          </p:cNvCxnSpPr>
          <p:nvPr/>
        </p:nvCxnSpPr>
        <p:spPr bwMode="auto">
          <a:xfrm flipH="1" flipV="1">
            <a:off x="4165162" y="3453201"/>
            <a:ext cx="333489" cy="17889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95" name="Freeform 94"/>
          <p:cNvSpPr/>
          <p:nvPr/>
        </p:nvSpPr>
        <p:spPr bwMode="auto">
          <a:xfrm>
            <a:off x="3251986" y="45990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6" name="Freeform 95"/>
          <p:cNvSpPr/>
          <p:nvPr/>
        </p:nvSpPr>
        <p:spPr bwMode="auto">
          <a:xfrm>
            <a:off x="3270049" y="58563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7" name="Freeform 96"/>
          <p:cNvSpPr/>
          <p:nvPr/>
        </p:nvSpPr>
        <p:spPr bwMode="auto">
          <a:xfrm>
            <a:off x="3336017" y="396155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9" name="Freeform 98"/>
          <p:cNvSpPr/>
          <p:nvPr/>
        </p:nvSpPr>
        <p:spPr bwMode="auto">
          <a:xfrm>
            <a:off x="3326492" y="272330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TextBox 4"/>
          <p:cNvSpPr txBox="1"/>
          <p:nvPr/>
        </p:nvSpPr>
        <p:spPr>
          <a:xfrm>
            <a:off x="1755321" y="1528242"/>
            <a:ext cx="6607629" cy="400110"/>
          </a:xfrm>
          <a:prstGeom prst="rect">
            <a:avLst/>
          </a:prstGeom>
          <a:noFill/>
        </p:spPr>
        <p:txBody>
          <a:bodyPr wrap="square" rtlCol="0">
            <a:spAutoFit/>
          </a:bodyPr>
          <a:lstStyle/>
          <a:p>
            <a:r>
              <a:rPr lang="en-US" sz="2000" dirty="0"/>
              <a:t>Piezometric head change from flow acceleration and head loss</a:t>
            </a:r>
          </a:p>
        </p:txBody>
      </p:sp>
      <p:cxnSp>
        <p:nvCxnSpPr>
          <p:cNvPr id="8" name="Straight Arrow Connector 7"/>
          <p:cNvCxnSpPr>
            <a:stCxn id="5" idx="2"/>
            <a:endCxn id="99" idx="3"/>
          </p:cNvCxnSpPr>
          <p:nvPr/>
        </p:nvCxnSpPr>
        <p:spPr bwMode="auto">
          <a:xfrm flipH="1">
            <a:off x="3593132" y="1928352"/>
            <a:ext cx="1466004" cy="79495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04" name="TextBox 103"/>
          <p:cNvSpPr txBox="1"/>
          <p:nvPr/>
        </p:nvSpPr>
        <p:spPr>
          <a:xfrm>
            <a:off x="6035111" y="1941388"/>
            <a:ext cx="2161169" cy="400110"/>
          </a:xfrm>
          <a:prstGeom prst="rect">
            <a:avLst/>
          </a:prstGeom>
          <a:noFill/>
        </p:spPr>
        <p:txBody>
          <a:bodyPr wrap="none" rtlCol="0">
            <a:spAutoFit/>
          </a:bodyPr>
          <a:lstStyle/>
          <a:p>
            <a:r>
              <a:rPr lang="en-US" sz="2000" dirty="0"/>
              <a:t>Launder exit losses</a:t>
            </a:r>
          </a:p>
        </p:txBody>
      </p:sp>
      <p:cxnSp>
        <p:nvCxnSpPr>
          <p:cNvPr id="13" name="Straight Arrow Connector 12"/>
          <p:cNvCxnSpPr>
            <a:stCxn id="104" idx="1"/>
            <a:endCxn id="40" idx="4"/>
          </p:cNvCxnSpPr>
          <p:nvPr/>
        </p:nvCxnSpPr>
        <p:spPr bwMode="auto">
          <a:xfrm flipH="1">
            <a:off x="5397819" y="2141443"/>
            <a:ext cx="637292" cy="51654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5" name="Straight Arrow Connector 234"/>
          <p:cNvCxnSpPr>
            <a:endCxn id="208" idx="4"/>
          </p:cNvCxnSpPr>
          <p:nvPr/>
        </p:nvCxnSpPr>
        <p:spPr bwMode="auto">
          <a:xfrm>
            <a:off x="2152650" y="4338739"/>
            <a:ext cx="650929" cy="142492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8" name="Straight Arrow Connector 237"/>
          <p:cNvCxnSpPr>
            <a:stCxn id="200" idx="3"/>
            <a:endCxn id="96" idx="3"/>
          </p:cNvCxnSpPr>
          <p:nvPr/>
        </p:nvCxnSpPr>
        <p:spPr bwMode="auto">
          <a:xfrm>
            <a:off x="2645948" y="4259652"/>
            <a:ext cx="890741" cy="1596725"/>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2"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186" y="4069201"/>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3" name="Straight Arrow Connector 122"/>
          <p:cNvCxnSpPr>
            <a:stCxn id="2" idx="2"/>
          </p:cNvCxnSpPr>
          <p:nvPr/>
        </p:nvCxnSpPr>
        <p:spPr bwMode="auto">
          <a:xfrm flipH="1">
            <a:off x="723900" y="3981749"/>
            <a:ext cx="216142" cy="436079"/>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4"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82730" y="4041668"/>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p:cNvCxnSpPr>
            <a:stCxn id="98" idx="2"/>
          </p:cNvCxnSpPr>
          <p:nvPr/>
        </p:nvCxnSpPr>
        <p:spPr bwMode="auto">
          <a:xfrm flipH="1">
            <a:off x="8196280" y="3501479"/>
            <a:ext cx="3058" cy="128047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252" name="TextBox 251"/>
          <p:cNvSpPr txBox="1"/>
          <p:nvPr/>
        </p:nvSpPr>
        <p:spPr>
          <a:xfrm>
            <a:off x="4482801" y="6039257"/>
            <a:ext cx="4661199" cy="707886"/>
          </a:xfrm>
          <a:prstGeom prst="rect">
            <a:avLst/>
          </a:prstGeom>
          <a:noFill/>
        </p:spPr>
        <p:txBody>
          <a:bodyPr wrap="square" rtlCol="0">
            <a:spAutoFit/>
          </a:bodyPr>
          <a:lstStyle/>
          <a:p>
            <a:r>
              <a:rPr lang="en-US" sz="2000" dirty="0"/>
              <a:t>Flow distribution thru parallel paths is a major hydraulic design challenge</a:t>
            </a:r>
          </a:p>
        </p:txBody>
      </p:sp>
    </p:spTree>
    <p:extLst>
      <p:ext uri="{BB962C8B-B14F-4D97-AF65-F5344CB8AC3E}">
        <p14:creationId xmlns:p14="http://schemas.microsoft.com/office/powerpoint/2010/main" val="7250016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lIns="90488" tIns="44450" rIns="90488" bIns="44450" anchor="b"/>
          <a:lstStyle/>
          <a:p>
            <a:r>
              <a:rPr lang="en-US" dirty="0"/>
              <a:t>Manifold flow distribution Including major head loss</a:t>
            </a:r>
          </a:p>
        </p:txBody>
      </p:sp>
      <p:sp>
        <p:nvSpPr>
          <p:cNvPr id="23556" name="Rectangle 3"/>
          <p:cNvSpPr>
            <a:spLocks noGrp="1" noChangeArrowheads="1"/>
          </p:cNvSpPr>
          <p:nvPr>
            <p:ph idx="1"/>
          </p:nvPr>
        </p:nvSpPr>
        <p:spPr>
          <a:xfrm>
            <a:off x="133069" y="2019300"/>
            <a:ext cx="7780338" cy="4495800"/>
          </a:xfrm>
          <a:noFill/>
        </p:spPr>
        <p:txBody>
          <a:bodyPr lIns="90488" tIns="44450" rIns="90488" bIns="44450"/>
          <a:lstStyle/>
          <a:p>
            <a:r>
              <a:rPr lang="en-US" sz="2800" dirty="0"/>
              <a:t>We will derive equations in terms of Hydraulic Grade Line (HGL) because piezometric head controls the port flow</a:t>
            </a:r>
          </a:p>
          <a:p>
            <a:r>
              <a:rPr lang="en-US" sz="2800" dirty="0"/>
              <a:t>Port flow</a:t>
            </a:r>
          </a:p>
          <a:p>
            <a:pPr lvl="1"/>
            <a:r>
              <a:rPr lang="en-US" sz="2400" dirty="0"/>
              <a:t>based on _______ equation</a:t>
            </a:r>
          </a:p>
          <a:p>
            <a:r>
              <a:rPr lang="en-US" sz="2800" dirty="0"/>
              <a:t>Piezometric head change (</a:t>
            </a:r>
            <a:r>
              <a:rPr lang="en-US" sz="2800" dirty="0">
                <a:sym typeface="Symbol" pitchFamily="18" charset="2"/>
              </a:rPr>
              <a:t></a:t>
            </a:r>
            <a:r>
              <a:rPr lang="en-US" sz="2800" dirty="0">
                <a:latin typeface="Symbol" panose="05050102010706020507" pitchFamily="18" charset="2"/>
                <a:sym typeface="Symbol" pitchFamily="18" charset="2"/>
              </a:rPr>
              <a:t>Y</a:t>
            </a:r>
            <a:r>
              <a:rPr lang="en-US" sz="2800" dirty="0"/>
              <a:t>) across port</a:t>
            </a:r>
          </a:p>
          <a:p>
            <a:pPr lvl="1"/>
            <a:r>
              <a:rPr lang="en-US" sz="2400" dirty="0"/>
              <a:t>flow expansion</a:t>
            </a:r>
          </a:p>
          <a:p>
            <a:r>
              <a:rPr lang="en-US" sz="2800" dirty="0"/>
              <a:t>Piezometric head change (</a:t>
            </a:r>
            <a:r>
              <a:rPr lang="en-US" sz="2800" dirty="0">
                <a:sym typeface="Symbol" pitchFamily="18" charset="2"/>
              </a:rPr>
              <a:t></a:t>
            </a:r>
            <a:r>
              <a:rPr lang="en-US" sz="2800" dirty="0">
                <a:latin typeface="Symbol" panose="05050102010706020507" pitchFamily="18" charset="2"/>
                <a:sym typeface="Symbol" pitchFamily="18" charset="2"/>
              </a:rPr>
              <a:t>Y</a:t>
            </a:r>
            <a:r>
              <a:rPr lang="en-US" sz="2800" dirty="0"/>
              <a:t>) between ports</a:t>
            </a:r>
          </a:p>
          <a:p>
            <a:pPr lvl="1"/>
            <a:r>
              <a:rPr lang="en-US" sz="2400" dirty="0"/>
              <a:t>Darcy-</a:t>
            </a:r>
            <a:r>
              <a:rPr lang="en-US" sz="2400" dirty="0" err="1"/>
              <a:t>Weisbach</a:t>
            </a:r>
            <a:r>
              <a:rPr lang="en-US" sz="2400" dirty="0"/>
              <a:t> and </a:t>
            </a:r>
            <a:r>
              <a:rPr lang="en-US" sz="2400" dirty="0" err="1"/>
              <a:t>Swamee</a:t>
            </a:r>
            <a:r>
              <a:rPr lang="en-US" sz="2400" dirty="0"/>
              <a:t>-Jain</a:t>
            </a:r>
          </a:p>
        </p:txBody>
      </p:sp>
      <p:sp>
        <p:nvSpPr>
          <p:cNvPr id="7172" name="Rectangle 4"/>
          <p:cNvSpPr>
            <a:spLocks noChangeArrowheads="1"/>
          </p:cNvSpPr>
          <p:nvPr/>
        </p:nvSpPr>
        <p:spPr bwMode="auto">
          <a:xfrm>
            <a:off x="2286000" y="3870325"/>
            <a:ext cx="874712" cy="396875"/>
          </a:xfrm>
          <a:prstGeom prst="rect">
            <a:avLst/>
          </a:prstGeom>
          <a:noFill/>
          <a:ln w="12700">
            <a:noFill/>
            <a:miter lim="800000"/>
            <a:headEnd type="none" w="lg" len="med"/>
            <a:tailEnd type="none" w="lg" len="med"/>
          </a:ln>
        </p:spPr>
        <p:txBody>
          <a:bodyPr wrap="none" anchor="ctr"/>
          <a:lstStyle/>
          <a:p>
            <a:pPr algn="ctr">
              <a:buClr>
                <a:schemeClr val="hlink"/>
              </a:buClr>
              <a:buFont typeface="Monotype Sorts" pitchFamily="2" charset="2"/>
              <a:buNone/>
            </a:pPr>
            <a:r>
              <a:rPr lang="en-US" dirty="0">
                <a:solidFill>
                  <a:schemeClr val="folHlink"/>
                </a:solidFill>
              </a:rPr>
              <a:t>orifice</a:t>
            </a:r>
          </a:p>
        </p:txBody>
      </p:sp>
      <p:sp>
        <p:nvSpPr>
          <p:cNvPr id="7173" name="Text Box 5"/>
          <p:cNvSpPr txBox="1">
            <a:spLocks noChangeArrowheads="1"/>
          </p:cNvSpPr>
          <p:nvPr/>
        </p:nvSpPr>
        <p:spPr bwMode="auto">
          <a:xfrm rot="19246175">
            <a:off x="7336014" y="4542120"/>
            <a:ext cx="1852612" cy="519112"/>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In manifold</a:t>
            </a:r>
          </a:p>
        </p:txBody>
      </p:sp>
      <p:sp>
        <p:nvSpPr>
          <p:cNvPr id="23559" name="Line 6"/>
          <p:cNvSpPr>
            <a:spLocks noChangeShapeType="1"/>
          </p:cNvSpPr>
          <p:nvPr/>
        </p:nvSpPr>
        <p:spPr bwMode="auto">
          <a:xfrm flipV="1">
            <a:off x="7721601" y="4412161"/>
            <a:ext cx="1271461" cy="1034013"/>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sp>
        <p:nvSpPr>
          <p:cNvPr id="23560" name="AutoShape 7"/>
          <p:cNvSpPr>
            <a:spLocks/>
          </p:cNvSpPr>
          <p:nvPr/>
        </p:nvSpPr>
        <p:spPr bwMode="auto">
          <a:xfrm>
            <a:off x="7127876" y="4412713"/>
            <a:ext cx="593725" cy="2066925"/>
          </a:xfrm>
          <a:prstGeom prst="rightBrace">
            <a:avLst>
              <a:gd name="adj1" fmla="val 29011"/>
              <a:gd name="adj2" fmla="val 50000"/>
            </a:avLst>
          </a:prstGeom>
          <a:noFill/>
          <a:ln w="12700">
            <a:solidFill>
              <a:schemeClr val="tx1"/>
            </a:solidFill>
            <a:round/>
            <a:headEnd type="none" w="lg" len="med"/>
            <a:tailEnd type="none" w="lg" len="med"/>
          </a:ln>
        </p:spPr>
        <p:txBody>
          <a:bodyPr wrap="none" anchor="ctr">
            <a:spAutoFit/>
          </a:bodyPr>
          <a:lstStyle/>
          <a:p>
            <a:endParaRPr lang="en-US"/>
          </a:p>
        </p:txBody>
      </p:sp>
      <p:sp>
        <p:nvSpPr>
          <p:cNvPr id="23565" name="AutoShape 13"/>
          <p:cNvSpPr>
            <a:spLocks/>
          </p:cNvSpPr>
          <p:nvPr/>
        </p:nvSpPr>
        <p:spPr bwMode="auto">
          <a:xfrm rot="-5400000">
            <a:off x="8267700" y="2247900"/>
            <a:ext cx="228600" cy="914400"/>
          </a:xfrm>
          <a:prstGeom prst="leftBrace">
            <a:avLst>
              <a:gd name="adj1" fmla="val 33333"/>
              <a:gd name="adj2" fmla="val 50000"/>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3566" name="Freeform 14"/>
          <p:cNvSpPr>
            <a:spLocks/>
          </p:cNvSpPr>
          <p:nvPr/>
        </p:nvSpPr>
        <p:spPr bwMode="auto">
          <a:xfrm>
            <a:off x="5638800" y="2819400"/>
            <a:ext cx="2743200" cy="228600"/>
          </a:xfrm>
          <a:custGeom>
            <a:avLst/>
            <a:gdLst/>
            <a:ahLst/>
            <a:cxnLst>
              <a:cxn ang="0">
                <a:pos x="1148" y="0"/>
              </a:cxn>
              <a:cxn ang="0">
                <a:pos x="908" y="240"/>
              </a:cxn>
              <a:cxn ang="0">
                <a:pos x="0" y="94"/>
              </a:cxn>
            </a:cxnLst>
            <a:rect l="0" t="0" r="r" b="b"/>
            <a:pathLst>
              <a:path w="1148" h="256">
                <a:moveTo>
                  <a:pt x="1148" y="0"/>
                </a:moveTo>
                <a:cubicBezTo>
                  <a:pt x="1108" y="40"/>
                  <a:pt x="1099" y="224"/>
                  <a:pt x="908" y="240"/>
                </a:cubicBezTo>
                <a:cubicBezTo>
                  <a:pt x="717" y="256"/>
                  <a:pt x="189" y="124"/>
                  <a:pt x="0" y="94"/>
                </a:cubicBez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3567" name="Line 15"/>
          <p:cNvSpPr>
            <a:spLocks noChangeShapeType="1"/>
          </p:cNvSpPr>
          <p:nvPr/>
        </p:nvSpPr>
        <p:spPr bwMode="auto">
          <a:xfrm>
            <a:off x="4608634" y="2851638"/>
            <a:ext cx="175260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3" name="Left Brace 12"/>
          <p:cNvSpPr/>
          <p:nvPr/>
        </p:nvSpPr>
        <p:spPr bwMode="auto">
          <a:xfrm rot="5400000">
            <a:off x="6861968" y="2614612"/>
            <a:ext cx="381001" cy="1219201"/>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81437" y="1973351"/>
            <a:ext cx="801126" cy="3786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428206" y="3467100"/>
            <a:ext cx="3508128" cy="32740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autoUpdateAnimBg="0"/>
      <p:bldP spid="7173"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44" name="Line 56"/>
          <p:cNvSpPr>
            <a:spLocks noChangeShapeType="1"/>
          </p:cNvSpPr>
          <p:nvPr/>
        </p:nvSpPr>
        <p:spPr bwMode="auto">
          <a:xfrm>
            <a:off x="228600" y="4343400"/>
            <a:ext cx="8686800" cy="0"/>
          </a:xfrm>
          <a:prstGeom prst="line">
            <a:avLst/>
          </a:prstGeom>
          <a:noFill/>
          <a:ln w="38100">
            <a:solidFill>
              <a:schemeClr val="hlink"/>
            </a:solidFill>
            <a:round/>
            <a:headEnd type="none" w="lg" len="med"/>
            <a:tailEnd type="none" w="lg" len="med"/>
          </a:ln>
          <a:effectLst/>
        </p:spPr>
        <p:txBody>
          <a:bodyPr wrap="none" anchor="ctr">
            <a:spAutoFit/>
          </a:bodyPr>
          <a:lstStyle/>
          <a:p>
            <a:endParaRPr lang="en-US"/>
          </a:p>
        </p:txBody>
      </p:sp>
      <p:sp>
        <p:nvSpPr>
          <p:cNvPr id="29698" name="Rectangle 2"/>
          <p:cNvSpPr>
            <a:spLocks noGrp="1" noChangeArrowheads="1"/>
          </p:cNvSpPr>
          <p:nvPr>
            <p:ph type="title"/>
          </p:nvPr>
        </p:nvSpPr>
        <p:spPr>
          <a:xfrm>
            <a:off x="685800" y="304800"/>
            <a:ext cx="3657600" cy="1143000"/>
          </a:xfrm>
        </p:spPr>
        <p:txBody>
          <a:bodyPr lIns="90488" tIns="44450" rIns="90488" bIns="44450" anchor="b"/>
          <a:lstStyle/>
          <a:p>
            <a:pPr>
              <a:defRPr/>
            </a:pPr>
            <a:r>
              <a:rPr lang="en-US" dirty="0"/>
              <a:t>Inlet Manifold</a:t>
            </a:r>
          </a:p>
        </p:txBody>
      </p:sp>
      <p:grpSp>
        <p:nvGrpSpPr>
          <p:cNvPr id="63492" name="Group 24"/>
          <p:cNvGrpSpPr>
            <a:grpSpLocks/>
          </p:cNvGrpSpPr>
          <p:nvPr/>
        </p:nvGrpSpPr>
        <p:grpSpPr bwMode="auto">
          <a:xfrm>
            <a:off x="777875" y="4708525"/>
            <a:ext cx="7713663" cy="1727200"/>
            <a:chOff x="2564" y="2924"/>
            <a:chExt cx="2928" cy="1088"/>
          </a:xfrm>
        </p:grpSpPr>
        <p:sp>
          <p:nvSpPr>
            <p:cNvPr id="63512"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63513"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63493" name="Group 67"/>
          <p:cNvGrpSpPr>
            <a:grpSpLocks/>
          </p:cNvGrpSpPr>
          <p:nvPr/>
        </p:nvGrpSpPr>
        <p:grpSpPr bwMode="auto">
          <a:xfrm>
            <a:off x="1295400" y="4267200"/>
            <a:ext cx="381000" cy="533400"/>
            <a:chOff x="2514600" y="4267200"/>
            <a:chExt cx="381000" cy="533400"/>
          </a:xfrm>
        </p:grpSpPr>
        <p:sp>
          <p:nvSpPr>
            <p:cNvPr id="63510" name="TextBox 55"/>
            <p:cNvSpPr txBox="1">
              <a:spLocks noChangeArrowheads="1"/>
            </p:cNvSpPr>
            <p:nvPr/>
          </p:nvSpPr>
          <p:spPr bwMode="auto">
            <a:xfrm>
              <a:off x="2514600" y="4267200"/>
              <a:ext cx="364202" cy="523220"/>
            </a:xfrm>
            <a:prstGeom prst="rect">
              <a:avLst/>
            </a:prstGeom>
            <a:noFill/>
            <a:ln w="9525">
              <a:noFill/>
              <a:miter lim="800000"/>
              <a:headEnd/>
              <a:tailEnd/>
            </a:ln>
          </p:spPr>
          <p:txBody>
            <a:bodyPr wrap="none">
              <a:spAutoFit/>
            </a:bodyPr>
            <a:lstStyle/>
            <a:p>
              <a:r>
                <a:rPr lang="en-US"/>
                <a:t>1</a:t>
              </a:r>
            </a:p>
          </p:txBody>
        </p:sp>
        <p:sp>
          <p:nvSpPr>
            <p:cNvPr id="63511" name="Rectangle 57"/>
            <p:cNvSpPr>
              <a:spLocks noChangeArrowheads="1"/>
            </p:cNvSpPr>
            <p:nvPr/>
          </p:nvSpPr>
          <p:spPr bwMode="auto">
            <a:xfrm>
              <a:off x="25146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grpSp>
      <p:grpSp>
        <p:nvGrpSpPr>
          <p:cNvPr id="63494" name="Group 65"/>
          <p:cNvGrpSpPr>
            <a:grpSpLocks/>
          </p:cNvGrpSpPr>
          <p:nvPr/>
        </p:nvGrpSpPr>
        <p:grpSpPr bwMode="auto">
          <a:xfrm>
            <a:off x="5584825" y="4267200"/>
            <a:ext cx="663575" cy="533400"/>
            <a:chOff x="6248400" y="4267200"/>
            <a:chExt cx="663964" cy="533400"/>
          </a:xfrm>
        </p:grpSpPr>
        <p:sp>
          <p:nvSpPr>
            <p:cNvPr id="63508" name="Rectangle 58"/>
            <p:cNvSpPr>
              <a:spLocks noChangeArrowheads="1"/>
            </p:cNvSpPr>
            <p:nvPr/>
          </p:nvSpPr>
          <p:spPr bwMode="auto">
            <a:xfrm>
              <a:off x="6400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3509" name="TextBox 59 1"/>
            <p:cNvSpPr txBox="1">
              <a:spLocks noChangeArrowheads="1"/>
            </p:cNvSpPr>
            <p:nvPr/>
          </p:nvSpPr>
          <p:spPr bwMode="auto">
            <a:xfrm>
              <a:off x="6248400" y="4267200"/>
              <a:ext cx="663964" cy="523220"/>
            </a:xfrm>
            <a:prstGeom prst="rect">
              <a:avLst/>
            </a:prstGeom>
            <a:noFill/>
            <a:ln w="9525">
              <a:noFill/>
              <a:miter lim="800000"/>
              <a:headEnd/>
              <a:tailEnd/>
            </a:ln>
          </p:spPr>
          <p:txBody>
            <a:bodyPr wrap="none">
              <a:spAutoFit/>
            </a:bodyPr>
            <a:lstStyle/>
            <a:p>
              <a:r>
                <a:rPr lang="en-US"/>
                <a:t>n-1</a:t>
              </a:r>
            </a:p>
          </p:txBody>
        </p:sp>
      </p:grpSp>
      <p:grpSp>
        <p:nvGrpSpPr>
          <p:cNvPr id="63495" name="Group 66"/>
          <p:cNvGrpSpPr>
            <a:grpSpLocks/>
          </p:cNvGrpSpPr>
          <p:nvPr/>
        </p:nvGrpSpPr>
        <p:grpSpPr bwMode="auto">
          <a:xfrm>
            <a:off x="3505200" y="4267200"/>
            <a:ext cx="381000" cy="533400"/>
            <a:chOff x="4495800" y="4267200"/>
            <a:chExt cx="381000" cy="533400"/>
          </a:xfrm>
        </p:grpSpPr>
        <p:sp>
          <p:nvSpPr>
            <p:cNvPr id="63506" name="Rectangle 60"/>
            <p:cNvSpPr>
              <a:spLocks noChangeArrowheads="1"/>
            </p:cNvSpPr>
            <p:nvPr/>
          </p:nvSpPr>
          <p:spPr bwMode="auto">
            <a:xfrm>
              <a:off x="4495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3507" name="TextBox 61"/>
            <p:cNvSpPr txBox="1">
              <a:spLocks noChangeArrowheads="1"/>
            </p:cNvSpPr>
            <p:nvPr/>
          </p:nvSpPr>
          <p:spPr bwMode="auto">
            <a:xfrm>
              <a:off x="4512598" y="4267200"/>
              <a:ext cx="364202" cy="523220"/>
            </a:xfrm>
            <a:prstGeom prst="rect">
              <a:avLst/>
            </a:prstGeom>
            <a:noFill/>
            <a:ln w="9525">
              <a:noFill/>
              <a:miter lim="800000"/>
              <a:headEnd/>
              <a:tailEnd/>
            </a:ln>
          </p:spPr>
          <p:txBody>
            <a:bodyPr wrap="none">
              <a:spAutoFit/>
            </a:bodyPr>
            <a:lstStyle/>
            <a:p>
              <a:r>
                <a:rPr lang="en-US"/>
                <a:t>2</a:t>
              </a:r>
            </a:p>
          </p:txBody>
        </p:sp>
      </p:grpSp>
      <p:grpSp>
        <p:nvGrpSpPr>
          <p:cNvPr id="63496" name="Group 64"/>
          <p:cNvGrpSpPr>
            <a:grpSpLocks/>
          </p:cNvGrpSpPr>
          <p:nvPr/>
        </p:nvGrpSpPr>
        <p:grpSpPr bwMode="auto">
          <a:xfrm>
            <a:off x="7924800" y="4267200"/>
            <a:ext cx="381000" cy="533400"/>
            <a:chOff x="7924800" y="4267200"/>
            <a:chExt cx="381000" cy="533400"/>
          </a:xfrm>
        </p:grpSpPr>
        <p:sp>
          <p:nvSpPr>
            <p:cNvPr id="63504" name="Rectangle 62"/>
            <p:cNvSpPr>
              <a:spLocks noChangeArrowheads="1"/>
            </p:cNvSpPr>
            <p:nvPr/>
          </p:nvSpPr>
          <p:spPr bwMode="auto">
            <a:xfrm>
              <a:off x="7924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3505" name="TextBox 63"/>
            <p:cNvSpPr txBox="1">
              <a:spLocks noChangeArrowheads="1"/>
            </p:cNvSpPr>
            <p:nvPr/>
          </p:nvSpPr>
          <p:spPr bwMode="auto">
            <a:xfrm>
              <a:off x="7941598" y="4267200"/>
              <a:ext cx="364202" cy="523220"/>
            </a:xfrm>
            <a:prstGeom prst="rect">
              <a:avLst/>
            </a:prstGeom>
            <a:noFill/>
            <a:ln w="9525">
              <a:noFill/>
              <a:miter lim="800000"/>
              <a:headEnd/>
              <a:tailEnd/>
            </a:ln>
          </p:spPr>
          <p:txBody>
            <a:bodyPr wrap="none">
              <a:spAutoFit/>
            </a:bodyPr>
            <a:lstStyle/>
            <a:p>
              <a:r>
                <a:rPr lang="en-US"/>
                <a:t>n</a:t>
              </a:r>
            </a:p>
          </p:txBody>
        </p:sp>
      </p:grpSp>
      <p:sp>
        <p:nvSpPr>
          <p:cNvPr id="63497" name="Rectangle 25 2"/>
          <p:cNvSpPr>
            <a:spLocks noChangeArrowheads="1"/>
          </p:cNvSpPr>
          <p:nvPr/>
        </p:nvSpPr>
        <p:spPr bwMode="auto">
          <a:xfrm rot="5400000">
            <a:off x="7612856" y="5533232"/>
            <a:ext cx="1693863" cy="76200"/>
          </a:xfrm>
          <a:prstGeom prst="rect">
            <a:avLst/>
          </a:prstGeom>
          <a:solidFill>
            <a:schemeClr val="accent1"/>
          </a:solidFill>
          <a:ln w="12700">
            <a:solidFill>
              <a:schemeClr val="tx1"/>
            </a:solidFill>
            <a:miter lim="800000"/>
            <a:headEnd/>
            <a:tailEnd/>
          </a:ln>
        </p:spPr>
        <p:txBody>
          <a:bodyPr wrap="none" anchor="ctr"/>
          <a:lstStyle/>
          <a:p>
            <a:endParaRPr lang="en-US"/>
          </a:p>
        </p:txBody>
      </p:sp>
      <p:grpSp>
        <p:nvGrpSpPr>
          <p:cNvPr id="63499" name="Group 123"/>
          <p:cNvGrpSpPr>
            <a:grpSpLocks/>
          </p:cNvGrpSpPr>
          <p:nvPr/>
        </p:nvGrpSpPr>
        <p:grpSpPr bwMode="auto">
          <a:xfrm>
            <a:off x="1446213" y="4648200"/>
            <a:ext cx="6630987" cy="382588"/>
            <a:chOff x="1446211" y="4114006"/>
            <a:chExt cx="6630988" cy="915988"/>
          </a:xfrm>
        </p:grpSpPr>
        <p:cxnSp>
          <p:nvCxnSpPr>
            <p:cNvPr id="63500" name="Straight Arrow Connector 119"/>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63501" name="Straight Arrow Connector 120"/>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63502" name="Straight Arrow Connector 121"/>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63503" name="Straight Arrow Connector 122"/>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63515" name="Line 27"/>
          <p:cNvSpPr>
            <a:spLocks noChangeShapeType="1"/>
          </p:cNvSpPr>
          <p:nvPr/>
        </p:nvSpPr>
        <p:spPr bwMode="auto">
          <a:xfrm>
            <a:off x="838200" y="5181600"/>
            <a:ext cx="57150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63525" name="Freeform 37"/>
          <p:cNvSpPr>
            <a:spLocks/>
          </p:cNvSpPr>
          <p:nvPr/>
        </p:nvSpPr>
        <p:spPr bwMode="auto">
          <a:xfrm>
            <a:off x="0" y="3581400"/>
            <a:ext cx="8305800" cy="381000"/>
          </a:xfrm>
          <a:custGeom>
            <a:avLst/>
            <a:gdLst/>
            <a:ahLst/>
            <a:cxnLst>
              <a:cxn ang="0">
                <a:pos x="5232" y="144"/>
              </a:cxn>
              <a:cxn ang="0">
                <a:pos x="3840" y="96"/>
              </a:cxn>
              <a:cxn ang="0">
                <a:pos x="3840" y="192"/>
              </a:cxn>
              <a:cxn ang="0">
                <a:pos x="2448" y="96"/>
              </a:cxn>
              <a:cxn ang="0">
                <a:pos x="2448" y="240"/>
              </a:cxn>
              <a:cxn ang="0">
                <a:pos x="1056" y="48"/>
              </a:cxn>
              <a:cxn ang="0">
                <a:pos x="1056" y="192"/>
              </a:cxn>
              <a:cxn ang="0">
                <a:pos x="0" y="0"/>
              </a:cxn>
            </a:cxnLst>
            <a:rect l="0" t="0" r="r" b="b"/>
            <a:pathLst>
              <a:path w="5232" h="240">
                <a:moveTo>
                  <a:pt x="5232" y="144"/>
                </a:moveTo>
                <a:lnTo>
                  <a:pt x="3840" y="96"/>
                </a:lnTo>
                <a:lnTo>
                  <a:pt x="3840" y="192"/>
                </a:lnTo>
                <a:lnTo>
                  <a:pt x="2448" y="96"/>
                </a:lnTo>
                <a:lnTo>
                  <a:pt x="2448" y="240"/>
                </a:lnTo>
                <a:lnTo>
                  <a:pt x="1056" y="48"/>
                </a:lnTo>
                <a:lnTo>
                  <a:pt x="1056" y="192"/>
                </a:lnTo>
                <a:lnTo>
                  <a:pt x="0" y="0"/>
                </a:lnTo>
              </a:path>
            </a:pathLst>
          </a:custGeom>
          <a:noFill/>
          <a:ln w="28575" cap="flat" cmpd="sng">
            <a:solidFill>
              <a:schemeClr val="accent1"/>
            </a:solidFill>
            <a:prstDash val="solid"/>
            <a:round/>
            <a:headEnd type="none" w="lg" len="med"/>
            <a:tailEnd type="none" w="lg" len="med"/>
          </a:ln>
          <a:effectLst/>
        </p:spPr>
        <p:txBody>
          <a:bodyPr wrap="none" anchor="ctr">
            <a:spAutoFit/>
          </a:bodyPr>
          <a:lstStyle/>
          <a:p>
            <a:endParaRPr lang="en-US"/>
          </a:p>
        </p:txBody>
      </p:sp>
      <p:grpSp>
        <p:nvGrpSpPr>
          <p:cNvPr id="63530" name="Group 42"/>
          <p:cNvGrpSpPr>
            <a:grpSpLocks/>
          </p:cNvGrpSpPr>
          <p:nvPr/>
        </p:nvGrpSpPr>
        <p:grpSpPr bwMode="auto">
          <a:xfrm>
            <a:off x="-533400" y="2730500"/>
            <a:ext cx="8839200" cy="1003300"/>
            <a:chOff x="-336" y="1720"/>
            <a:chExt cx="5568" cy="632"/>
          </a:xfrm>
        </p:grpSpPr>
        <p:sp>
          <p:nvSpPr>
            <p:cNvPr id="63526" name="Line 38"/>
            <p:cNvSpPr>
              <a:spLocks noChangeShapeType="1"/>
            </p:cNvSpPr>
            <p:nvPr/>
          </p:nvSpPr>
          <p:spPr bwMode="auto">
            <a:xfrm flipH="1" flipV="1">
              <a:off x="3840" y="2304"/>
              <a:ext cx="1392" cy="48"/>
            </a:xfrm>
            <a:prstGeom prst="line">
              <a:avLst/>
            </a:prstGeom>
            <a:noFill/>
            <a:ln w="28575">
              <a:solidFill>
                <a:schemeClr val="accent2"/>
              </a:solidFill>
              <a:round/>
              <a:headEnd type="none" w="lg" len="med"/>
              <a:tailEnd type="none" w="lg" len="med"/>
            </a:ln>
            <a:effectLst/>
          </p:spPr>
          <p:txBody>
            <a:bodyPr anchor="ctr">
              <a:spAutoFit/>
            </a:bodyPr>
            <a:lstStyle/>
            <a:p>
              <a:endParaRPr lang="en-US"/>
            </a:p>
          </p:txBody>
        </p:sp>
        <p:sp>
          <p:nvSpPr>
            <p:cNvPr id="63527" name="Line 39"/>
            <p:cNvSpPr>
              <a:spLocks noChangeShapeType="1"/>
            </p:cNvSpPr>
            <p:nvPr/>
          </p:nvSpPr>
          <p:spPr bwMode="auto">
            <a:xfrm flipH="1" flipV="1">
              <a:off x="2448" y="2192"/>
              <a:ext cx="1392" cy="96"/>
            </a:xfrm>
            <a:prstGeom prst="line">
              <a:avLst/>
            </a:prstGeom>
            <a:noFill/>
            <a:ln w="28575">
              <a:solidFill>
                <a:schemeClr val="accent2"/>
              </a:solidFill>
              <a:round/>
              <a:headEnd type="none" w="lg" len="med"/>
              <a:tailEnd type="none" w="lg" len="med"/>
            </a:ln>
            <a:effectLst/>
          </p:spPr>
          <p:txBody>
            <a:bodyPr anchor="ctr">
              <a:spAutoFit/>
            </a:bodyPr>
            <a:lstStyle/>
            <a:p>
              <a:endParaRPr lang="en-US"/>
            </a:p>
          </p:txBody>
        </p:sp>
        <p:sp>
          <p:nvSpPr>
            <p:cNvPr id="63528" name="Line 40"/>
            <p:cNvSpPr>
              <a:spLocks noChangeShapeType="1"/>
            </p:cNvSpPr>
            <p:nvPr/>
          </p:nvSpPr>
          <p:spPr bwMode="auto">
            <a:xfrm flipH="1" flipV="1">
              <a:off x="1056" y="1976"/>
              <a:ext cx="1392" cy="192"/>
            </a:xfrm>
            <a:prstGeom prst="line">
              <a:avLst/>
            </a:prstGeom>
            <a:noFill/>
            <a:ln w="28575">
              <a:solidFill>
                <a:schemeClr val="accent2"/>
              </a:solidFill>
              <a:round/>
              <a:headEnd type="none" w="lg" len="med"/>
              <a:tailEnd type="none" w="lg" len="med"/>
            </a:ln>
            <a:effectLst/>
          </p:spPr>
          <p:txBody>
            <a:bodyPr anchor="ctr">
              <a:spAutoFit/>
            </a:bodyPr>
            <a:lstStyle/>
            <a:p>
              <a:endParaRPr lang="en-US"/>
            </a:p>
          </p:txBody>
        </p:sp>
        <p:sp>
          <p:nvSpPr>
            <p:cNvPr id="63529" name="Line 41"/>
            <p:cNvSpPr>
              <a:spLocks noChangeShapeType="1"/>
            </p:cNvSpPr>
            <p:nvPr/>
          </p:nvSpPr>
          <p:spPr bwMode="auto">
            <a:xfrm flipH="1" flipV="1">
              <a:off x="-336" y="1720"/>
              <a:ext cx="1392" cy="240"/>
            </a:xfrm>
            <a:prstGeom prst="line">
              <a:avLst/>
            </a:prstGeom>
            <a:noFill/>
            <a:ln w="28575">
              <a:solidFill>
                <a:schemeClr val="accent2"/>
              </a:solidFill>
              <a:round/>
              <a:headEnd type="none" w="lg" len="med"/>
              <a:tailEnd type="none" w="lg" len="med"/>
            </a:ln>
            <a:effectLst/>
          </p:spPr>
          <p:txBody>
            <a:bodyPr anchor="ctr">
              <a:spAutoFit/>
            </a:bodyPr>
            <a:lstStyle/>
            <a:p>
              <a:endParaRPr lang="en-US"/>
            </a:p>
          </p:txBody>
        </p:sp>
      </p:grpSp>
      <p:sp>
        <p:nvSpPr>
          <p:cNvPr id="63531" name="Rectangle 9 1"/>
          <p:cNvSpPr>
            <a:spLocks noChangeArrowheads="1"/>
          </p:cNvSpPr>
          <p:nvPr/>
        </p:nvSpPr>
        <p:spPr bwMode="auto">
          <a:xfrm>
            <a:off x="685800" y="2819400"/>
            <a:ext cx="785813" cy="454025"/>
          </a:xfrm>
          <a:prstGeom prst="rect">
            <a:avLst/>
          </a:prstGeom>
          <a:solidFill>
            <a:schemeClr val="bg1"/>
          </a:solidFill>
          <a:ln w="12700">
            <a:noFill/>
            <a:miter lim="800000"/>
            <a:headEnd/>
            <a:tailEnd/>
          </a:ln>
        </p:spPr>
        <p:txBody>
          <a:bodyPr wrap="none" lIns="90488" tIns="44450" rIns="90488" bIns="44450">
            <a:spAutoFit/>
          </a:bodyPr>
          <a:lstStyle/>
          <a:p>
            <a:r>
              <a:rPr lang="en-US" sz="2400">
                <a:solidFill>
                  <a:schemeClr val="accent2"/>
                </a:solidFill>
                <a:latin typeface="Book Antiqua" pitchFamily="18" charset="0"/>
              </a:rPr>
              <a:t>EGL</a:t>
            </a:r>
          </a:p>
        </p:txBody>
      </p:sp>
      <p:sp>
        <p:nvSpPr>
          <p:cNvPr id="63491" name="Rectangle 9 2"/>
          <p:cNvSpPr>
            <a:spLocks noChangeArrowheads="1"/>
          </p:cNvSpPr>
          <p:nvPr/>
        </p:nvSpPr>
        <p:spPr bwMode="auto">
          <a:xfrm>
            <a:off x="152400" y="3429000"/>
            <a:ext cx="854075" cy="454025"/>
          </a:xfrm>
          <a:prstGeom prst="rect">
            <a:avLst/>
          </a:prstGeom>
          <a:solidFill>
            <a:schemeClr val="bg1"/>
          </a:solidFill>
          <a:ln w="12700">
            <a:noFill/>
            <a:miter lim="800000"/>
            <a:headEnd/>
            <a:tailEnd/>
          </a:ln>
        </p:spPr>
        <p:txBody>
          <a:bodyPr wrap="none" lIns="90488" tIns="44450" rIns="90488" bIns="44450">
            <a:spAutoFit/>
          </a:bodyPr>
          <a:lstStyle/>
          <a:p>
            <a:r>
              <a:rPr lang="en-US" sz="2400">
                <a:solidFill>
                  <a:schemeClr val="accent1"/>
                </a:solidFill>
                <a:latin typeface="Book Antiqua" pitchFamily="18" charset="0"/>
              </a:rPr>
              <a:t>HGL</a:t>
            </a:r>
          </a:p>
        </p:txBody>
      </p:sp>
      <p:grpSp>
        <p:nvGrpSpPr>
          <p:cNvPr id="63542" name="Group 54"/>
          <p:cNvGrpSpPr>
            <a:grpSpLocks/>
          </p:cNvGrpSpPr>
          <p:nvPr/>
        </p:nvGrpSpPr>
        <p:grpSpPr bwMode="auto">
          <a:xfrm>
            <a:off x="1676400" y="2743200"/>
            <a:ext cx="4648200" cy="1143000"/>
            <a:chOff x="1056" y="1728"/>
            <a:chExt cx="2928" cy="720"/>
          </a:xfrm>
        </p:grpSpPr>
        <p:sp>
          <p:nvSpPr>
            <p:cNvPr id="63535" name="Line 47"/>
            <p:cNvSpPr>
              <a:spLocks noChangeShapeType="1"/>
            </p:cNvSpPr>
            <p:nvPr/>
          </p:nvSpPr>
          <p:spPr bwMode="auto">
            <a:xfrm flipH="1">
              <a:off x="2448" y="1728"/>
              <a:ext cx="1536" cy="720"/>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sp>
          <p:nvSpPr>
            <p:cNvPr id="63536" name="Line 48"/>
            <p:cNvSpPr>
              <a:spLocks noChangeShapeType="1"/>
            </p:cNvSpPr>
            <p:nvPr/>
          </p:nvSpPr>
          <p:spPr bwMode="auto">
            <a:xfrm flipH="1">
              <a:off x="3840" y="1728"/>
              <a:ext cx="144" cy="672"/>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sp>
          <p:nvSpPr>
            <p:cNvPr id="63537" name="Line 49"/>
            <p:cNvSpPr>
              <a:spLocks noChangeShapeType="1"/>
            </p:cNvSpPr>
            <p:nvPr/>
          </p:nvSpPr>
          <p:spPr bwMode="auto">
            <a:xfrm flipH="1">
              <a:off x="1056" y="1728"/>
              <a:ext cx="2928" cy="624"/>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grpSp>
      <p:sp>
        <p:nvSpPr>
          <p:cNvPr id="63538" name="Text Box 50"/>
          <p:cNvSpPr txBox="1">
            <a:spLocks noChangeArrowheads="1"/>
          </p:cNvSpPr>
          <p:nvPr/>
        </p:nvSpPr>
        <p:spPr bwMode="auto">
          <a:xfrm>
            <a:off x="381000" y="5486400"/>
            <a:ext cx="2452688" cy="519113"/>
          </a:xfrm>
          <a:prstGeom prst="rect">
            <a:avLst/>
          </a:prstGeom>
          <a:noFill/>
          <a:ln w="12700">
            <a:noFill/>
            <a:miter lim="800000"/>
            <a:headEnd type="none" w="lg" len="med"/>
            <a:tailEnd type="none" w="lg" len="med"/>
          </a:ln>
          <a:effectLst/>
        </p:spPr>
        <p:txBody>
          <a:bodyPr wrap="none">
            <a:spAutoFit/>
          </a:bodyPr>
          <a:lstStyle/>
          <a:p>
            <a:r>
              <a:rPr lang="en-US"/>
              <a:t>Major head loss</a:t>
            </a:r>
          </a:p>
        </p:txBody>
      </p:sp>
      <p:grpSp>
        <p:nvGrpSpPr>
          <p:cNvPr id="63543" name="Group 55"/>
          <p:cNvGrpSpPr>
            <a:grpSpLocks/>
          </p:cNvGrpSpPr>
          <p:nvPr/>
        </p:nvGrpSpPr>
        <p:grpSpPr bwMode="auto">
          <a:xfrm>
            <a:off x="2057400" y="3733800"/>
            <a:ext cx="4876800" cy="1676400"/>
            <a:chOff x="1296" y="2352"/>
            <a:chExt cx="3072" cy="1056"/>
          </a:xfrm>
        </p:grpSpPr>
        <p:sp>
          <p:nvSpPr>
            <p:cNvPr id="63539" name="Line 51"/>
            <p:cNvSpPr>
              <a:spLocks noChangeShapeType="1"/>
            </p:cNvSpPr>
            <p:nvPr/>
          </p:nvSpPr>
          <p:spPr bwMode="auto">
            <a:xfrm flipV="1">
              <a:off x="1296" y="2400"/>
              <a:ext cx="480" cy="1008"/>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sp>
          <p:nvSpPr>
            <p:cNvPr id="63540" name="Line 52"/>
            <p:cNvSpPr>
              <a:spLocks noChangeShapeType="1"/>
            </p:cNvSpPr>
            <p:nvPr/>
          </p:nvSpPr>
          <p:spPr bwMode="auto">
            <a:xfrm flipV="1">
              <a:off x="1296" y="2400"/>
              <a:ext cx="1728" cy="1008"/>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sp>
          <p:nvSpPr>
            <p:cNvPr id="63541" name="Line 53"/>
            <p:cNvSpPr>
              <a:spLocks noChangeShapeType="1"/>
            </p:cNvSpPr>
            <p:nvPr/>
          </p:nvSpPr>
          <p:spPr bwMode="auto">
            <a:xfrm flipV="1">
              <a:off x="1296" y="2352"/>
              <a:ext cx="3072" cy="1056"/>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grpSp>
      <p:sp>
        <p:nvSpPr>
          <p:cNvPr id="46" name="TextBox 45"/>
          <p:cNvSpPr txBox="1"/>
          <p:nvPr/>
        </p:nvSpPr>
        <p:spPr>
          <a:xfrm>
            <a:off x="6380150" y="2481590"/>
            <a:ext cx="2746265" cy="523220"/>
          </a:xfrm>
          <a:prstGeom prst="rect">
            <a:avLst/>
          </a:prstGeom>
          <a:noFill/>
        </p:spPr>
        <p:txBody>
          <a:bodyPr wrap="none" rtlCol="0">
            <a:spAutoFit/>
          </a:bodyPr>
          <a:lstStyle/>
          <a:p>
            <a:r>
              <a:rPr lang="en-US" dirty="0"/>
              <a:t>Pressure recovery</a:t>
            </a:r>
          </a:p>
        </p:txBody>
      </p:sp>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1001" y="103304"/>
            <a:ext cx="4398879" cy="497503"/>
          </a:xfrm>
          <a:prstGeom prst="rect">
            <a:avLst/>
          </a:prstGeom>
        </p:spPr>
      </p:pic>
      <p:pic>
        <p:nvPicPr>
          <p:cNvPr id="17" name="Picture 1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580638" y="496789"/>
            <a:ext cx="3050864" cy="583469"/>
          </a:xfrm>
          <a:prstGeom prst="rect">
            <a:avLst/>
          </a:prstGeom>
        </p:spPr>
      </p:pic>
      <p:pic>
        <p:nvPicPr>
          <p:cNvPr id="13" name="Picture 1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079944" y="1517541"/>
            <a:ext cx="1150476" cy="265213"/>
          </a:xfrm>
          <a:prstGeom prst="rect">
            <a:avLst/>
          </a:prstGeom>
        </p:spPr>
      </p:pic>
      <p:pic>
        <p:nvPicPr>
          <p:cNvPr id="21" name="Picture 20"/>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167500" y="1668762"/>
            <a:ext cx="2694200" cy="453606"/>
          </a:xfrm>
          <a:prstGeom prst="rect">
            <a:avLst/>
          </a:prstGeom>
        </p:spPr>
      </p:pic>
      <p:sp>
        <p:nvSpPr>
          <p:cNvPr id="15" name="TextBox 14"/>
          <p:cNvSpPr txBox="1"/>
          <p:nvPr/>
        </p:nvSpPr>
        <p:spPr>
          <a:xfrm>
            <a:off x="6383050" y="1428027"/>
            <a:ext cx="2743365" cy="738664"/>
          </a:xfrm>
          <a:prstGeom prst="rect">
            <a:avLst/>
          </a:prstGeom>
          <a:noFill/>
        </p:spPr>
        <p:txBody>
          <a:bodyPr wrap="square" rtlCol="0">
            <a:spAutoFit/>
          </a:bodyPr>
          <a:lstStyle/>
          <a:p>
            <a:r>
              <a:rPr lang="en-US" sz="1400" dirty="0"/>
              <a:t>Change in piezometric head from expansion pressure recovery across one port (flow expansion)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noFill/>
          <a:ln/>
        </p:spPr>
        <p:txBody>
          <a:bodyPr/>
          <a:lstStyle/>
          <a:p>
            <a:r>
              <a:rPr lang="en-US" sz="4000" dirty="0"/>
              <a:t>What is             as a function of n?</a:t>
            </a:r>
            <a:br>
              <a:rPr lang="en-US" sz="4000" dirty="0"/>
            </a:br>
            <a:r>
              <a:rPr lang="en-US" sz="2400" dirty="0"/>
              <a:t>(sum of the change in piezometric head from expansions)</a:t>
            </a:r>
          </a:p>
        </p:txBody>
      </p:sp>
      <p:sp>
        <p:nvSpPr>
          <p:cNvPr id="158732" name="Line 12"/>
          <p:cNvSpPr>
            <a:spLocks noChangeShapeType="1"/>
          </p:cNvSpPr>
          <p:nvPr/>
        </p:nvSpPr>
        <p:spPr bwMode="auto">
          <a:xfrm>
            <a:off x="3657600" y="5943600"/>
            <a:ext cx="838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58733" name="Text Box 13"/>
          <p:cNvSpPr txBox="1">
            <a:spLocks noChangeArrowheads="1"/>
          </p:cNvSpPr>
          <p:nvPr/>
        </p:nvSpPr>
        <p:spPr bwMode="auto">
          <a:xfrm>
            <a:off x="5089525" y="5629275"/>
            <a:ext cx="3984625" cy="519113"/>
          </a:xfrm>
          <a:prstGeom prst="rect">
            <a:avLst/>
          </a:prstGeom>
          <a:noFill/>
          <a:ln w="12700">
            <a:noFill/>
            <a:miter lim="800000"/>
            <a:headEnd type="none" w="lg" len="med"/>
            <a:tailEnd type="none" w="lg" len="med"/>
          </a:ln>
          <a:effectLst/>
        </p:spPr>
        <p:txBody>
          <a:bodyPr wrap="none">
            <a:spAutoFit/>
          </a:bodyPr>
          <a:lstStyle/>
          <a:p>
            <a:r>
              <a:rPr lang="en-US"/>
              <a:t>Approaches       for large n</a:t>
            </a:r>
          </a:p>
        </p:txBody>
      </p:sp>
      <p:sp>
        <p:nvSpPr>
          <p:cNvPr id="158735" name="Rectangle 15"/>
          <p:cNvSpPr>
            <a:spLocks noChangeArrowheads="1"/>
          </p:cNvSpPr>
          <p:nvPr/>
        </p:nvSpPr>
        <p:spPr bwMode="auto">
          <a:xfrm>
            <a:off x="9601200" y="1828800"/>
            <a:ext cx="1752600" cy="99060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8736" name="Rectangle 16 1"/>
          <p:cNvSpPr>
            <a:spLocks noChangeArrowheads="1"/>
          </p:cNvSpPr>
          <p:nvPr/>
        </p:nvSpPr>
        <p:spPr bwMode="auto">
          <a:xfrm>
            <a:off x="9601200" y="2743200"/>
            <a:ext cx="1752600" cy="99060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8737" name="Rectangle 17"/>
          <p:cNvSpPr>
            <a:spLocks noChangeArrowheads="1"/>
          </p:cNvSpPr>
          <p:nvPr/>
        </p:nvSpPr>
        <p:spPr bwMode="auto">
          <a:xfrm>
            <a:off x="9601200" y="3810000"/>
            <a:ext cx="1752600" cy="99060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8738" name="Text Box 18"/>
          <p:cNvSpPr txBox="1">
            <a:spLocks noChangeArrowheads="1"/>
          </p:cNvSpPr>
          <p:nvPr/>
        </p:nvSpPr>
        <p:spPr bwMode="auto">
          <a:xfrm>
            <a:off x="381000" y="6315075"/>
            <a:ext cx="8746305" cy="523220"/>
          </a:xfrm>
          <a:prstGeom prst="rect">
            <a:avLst/>
          </a:prstGeom>
          <a:noFill/>
          <a:ln w="12700">
            <a:noFill/>
            <a:miter lim="800000"/>
            <a:headEnd type="none" w="lg" len="med"/>
            <a:tailEnd type="none" w="lg" len="med"/>
          </a:ln>
          <a:effectLst/>
        </p:spPr>
        <p:txBody>
          <a:bodyPr wrap="none">
            <a:spAutoFit/>
          </a:bodyPr>
          <a:lstStyle/>
          <a:p>
            <a:r>
              <a:rPr lang="en-US" dirty="0"/>
              <a:t>_______________ is recovered for very gradual expansion.</a:t>
            </a:r>
          </a:p>
        </p:txBody>
      </p:sp>
      <p:sp>
        <p:nvSpPr>
          <p:cNvPr id="17" name="Rectangle 16 2"/>
          <p:cNvSpPr/>
          <p:nvPr/>
        </p:nvSpPr>
        <p:spPr>
          <a:xfrm>
            <a:off x="381000" y="6334780"/>
            <a:ext cx="2856808" cy="523220"/>
          </a:xfrm>
          <a:prstGeom prst="rect">
            <a:avLst/>
          </a:prstGeom>
        </p:spPr>
        <p:txBody>
          <a:bodyPr wrap="none">
            <a:spAutoFit/>
          </a:bodyPr>
          <a:lstStyle/>
          <a:p>
            <a:r>
              <a:rPr lang="en-US" dirty="0">
                <a:solidFill>
                  <a:schemeClr val="accent4"/>
                </a:solidFill>
              </a:rPr>
              <a:t>All kinetic energy </a:t>
            </a:r>
          </a:p>
        </p:txBody>
      </p:sp>
      <p:pic>
        <p:nvPicPr>
          <p:cNvPr id="18" name="Picture 17"/>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61742" y="1840667"/>
            <a:ext cx="2694197" cy="453606"/>
          </a:xfrm>
          <a:prstGeom prst="rect">
            <a:avLst/>
          </a:prstGeom>
        </p:spPr>
      </p:pic>
      <p:pic>
        <p:nvPicPr>
          <p:cNvPr id="13" name="Picture 1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8600" y="2972264"/>
            <a:ext cx="4603734" cy="453606"/>
          </a:xfrm>
          <a:prstGeom prst="rect">
            <a:avLst/>
          </a:prstGeom>
        </p:spPr>
      </p:pic>
      <p:pic>
        <p:nvPicPr>
          <p:cNvPr id="20" name="Picture 19"/>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11906" y="4057463"/>
            <a:ext cx="3826385" cy="495674"/>
          </a:xfrm>
          <a:prstGeom prst="rect">
            <a:avLst/>
          </a:prstGeom>
        </p:spPr>
      </p:pic>
      <p:pic>
        <p:nvPicPr>
          <p:cNvPr id="22" name="Picture 21"/>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26550" y="5629275"/>
            <a:ext cx="2772847" cy="495674"/>
          </a:xfrm>
          <a:prstGeom prst="rect">
            <a:avLst/>
          </a:prstGeom>
        </p:spPr>
      </p:pic>
      <p:pic>
        <p:nvPicPr>
          <p:cNvPr id="19" name="Picture 1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990806" y="2104613"/>
            <a:ext cx="2130849" cy="438973"/>
          </a:xfrm>
          <a:prstGeom prst="rect">
            <a:avLst/>
          </a:prstGeom>
        </p:spPr>
      </p:pic>
      <p:pic>
        <p:nvPicPr>
          <p:cNvPr id="8" name="Picture 7"/>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858000" y="3189536"/>
            <a:ext cx="1229125" cy="391418"/>
          </a:xfrm>
          <a:prstGeom prst="rect">
            <a:avLst/>
          </a:prstGeom>
        </p:spPr>
      </p:pic>
      <p:pic>
        <p:nvPicPr>
          <p:cNvPr id="21" name="Picture 20"/>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6339693" y="4271093"/>
            <a:ext cx="2081465" cy="442631"/>
          </a:xfrm>
          <a:prstGeom prst="rect">
            <a:avLst/>
          </a:prstGeom>
        </p:spPr>
      </p:pic>
      <p:pic>
        <p:nvPicPr>
          <p:cNvPr id="23" name="Picture 2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7013254" y="5640994"/>
            <a:ext cx="347520" cy="495674"/>
          </a:xfrm>
          <a:prstGeom prst="rect">
            <a:avLst/>
          </a:prstGeom>
        </p:spPr>
      </p:pic>
      <p:pic>
        <p:nvPicPr>
          <p:cNvPr id="11" name="Picture 1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895600" y="453817"/>
            <a:ext cx="1295400" cy="415129"/>
          </a:xfrm>
          <a:prstGeom prst="rect">
            <a:avLst/>
          </a:prstGeom>
        </p:spPr>
      </p:pic>
      <p:sp>
        <p:nvSpPr>
          <p:cNvPr id="16" name="TextBox 15"/>
          <p:cNvSpPr txBox="1"/>
          <p:nvPr/>
        </p:nvSpPr>
        <p:spPr>
          <a:xfrm>
            <a:off x="211906" y="2313978"/>
            <a:ext cx="3812262" cy="523220"/>
          </a:xfrm>
          <a:prstGeom prst="rect">
            <a:avLst/>
          </a:prstGeom>
          <a:noFill/>
        </p:spPr>
        <p:txBody>
          <a:bodyPr wrap="none" rtlCol="0">
            <a:spAutoFit/>
          </a:bodyPr>
          <a:lstStyle/>
          <a:p>
            <a:r>
              <a:rPr lang="en-US" dirty="0"/>
              <a:t>Now sum across all ports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grpId="0" nodeType="afterEffect">
                                  <p:stCondLst>
                                    <p:cond delay="0"/>
                                  </p:stCondLst>
                                  <p:childTnLst>
                                    <p:animMotion origin="layout" path="M 0 0  L -0.25 0  E" pathEditMode="relative" ptsTypes="">
                                      <p:cBhvr>
                                        <p:cTn id="6" dur="50" fill="hold"/>
                                        <p:tgtEl>
                                          <p:spTgt spid="158737"/>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0 0  L -0.25 0  E" pathEditMode="relative" ptsTypes="">
                                      <p:cBhvr>
                                        <p:cTn id="8" dur="50" fill="hold"/>
                                        <p:tgtEl>
                                          <p:spTgt spid="158736"/>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50" fill="hold"/>
                                        <p:tgtEl>
                                          <p:spTgt spid="15873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873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873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87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7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5" grpId="0" animBg="1"/>
      <p:bldP spid="158735" grpId="1" animBg="1"/>
      <p:bldP spid="158736" grpId="0" animBg="1"/>
      <p:bldP spid="158736" grpId="1" animBg="1"/>
      <p:bldP spid="158737" grpId="0" animBg="1"/>
      <p:bldP spid="158737" grpId="1" animBg="1"/>
      <p:bldP spid="158738"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lIns="90488" tIns="44450" rIns="90488" bIns="44450" anchor="b"/>
          <a:lstStyle/>
          <a:p>
            <a:pPr>
              <a:defRPr/>
            </a:pPr>
            <a:r>
              <a:rPr lang="en-US" dirty="0"/>
              <a:t>Outlet Manifold (Launder)</a:t>
            </a:r>
          </a:p>
        </p:txBody>
      </p:sp>
      <p:grpSp>
        <p:nvGrpSpPr>
          <p:cNvPr id="64517" name="Group 24"/>
          <p:cNvGrpSpPr>
            <a:grpSpLocks/>
          </p:cNvGrpSpPr>
          <p:nvPr/>
        </p:nvGrpSpPr>
        <p:grpSpPr bwMode="auto">
          <a:xfrm>
            <a:off x="777875" y="4708525"/>
            <a:ext cx="7713663" cy="1727200"/>
            <a:chOff x="2564" y="2924"/>
            <a:chExt cx="2928" cy="1088"/>
          </a:xfrm>
        </p:grpSpPr>
        <p:sp>
          <p:nvSpPr>
            <p:cNvPr id="64537"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64538"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64518" name="Group 23"/>
          <p:cNvGrpSpPr>
            <a:grpSpLocks/>
          </p:cNvGrpSpPr>
          <p:nvPr/>
        </p:nvGrpSpPr>
        <p:grpSpPr bwMode="auto">
          <a:xfrm>
            <a:off x="1295400" y="4267200"/>
            <a:ext cx="381000" cy="533400"/>
            <a:chOff x="2514600" y="4267200"/>
            <a:chExt cx="381000" cy="533400"/>
          </a:xfrm>
        </p:grpSpPr>
        <p:sp>
          <p:nvSpPr>
            <p:cNvPr id="64535" name="TextBox 24"/>
            <p:cNvSpPr txBox="1">
              <a:spLocks noChangeArrowheads="1"/>
            </p:cNvSpPr>
            <p:nvPr/>
          </p:nvSpPr>
          <p:spPr bwMode="auto">
            <a:xfrm>
              <a:off x="2514600" y="4267200"/>
              <a:ext cx="364202" cy="523220"/>
            </a:xfrm>
            <a:prstGeom prst="rect">
              <a:avLst/>
            </a:prstGeom>
            <a:noFill/>
            <a:ln w="9525">
              <a:noFill/>
              <a:miter lim="800000"/>
              <a:headEnd/>
              <a:tailEnd/>
            </a:ln>
          </p:spPr>
          <p:txBody>
            <a:bodyPr wrap="none">
              <a:spAutoFit/>
            </a:bodyPr>
            <a:lstStyle/>
            <a:p>
              <a:r>
                <a:rPr lang="en-US"/>
                <a:t>1</a:t>
              </a:r>
            </a:p>
          </p:txBody>
        </p:sp>
        <p:sp>
          <p:nvSpPr>
            <p:cNvPr id="64536" name="Rectangle 25 2"/>
            <p:cNvSpPr>
              <a:spLocks noChangeArrowheads="1"/>
            </p:cNvSpPr>
            <p:nvPr/>
          </p:nvSpPr>
          <p:spPr bwMode="auto">
            <a:xfrm>
              <a:off x="25146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grpSp>
      <p:grpSp>
        <p:nvGrpSpPr>
          <p:cNvPr id="64519" name="Group 26"/>
          <p:cNvGrpSpPr>
            <a:grpSpLocks/>
          </p:cNvGrpSpPr>
          <p:nvPr/>
        </p:nvGrpSpPr>
        <p:grpSpPr bwMode="auto">
          <a:xfrm>
            <a:off x="5584825" y="4267200"/>
            <a:ext cx="663575" cy="533400"/>
            <a:chOff x="6248400" y="4267200"/>
            <a:chExt cx="663964" cy="533400"/>
          </a:xfrm>
        </p:grpSpPr>
        <p:sp>
          <p:nvSpPr>
            <p:cNvPr id="64533" name="Rectangle 27"/>
            <p:cNvSpPr>
              <a:spLocks noChangeArrowheads="1"/>
            </p:cNvSpPr>
            <p:nvPr/>
          </p:nvSpPr>
          <p:spPr bwMode="auto">
            <a:xfrm>
              <a:off x="6400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4534" name="TextBox 28"/>
            <p:cNvSpPr txBox="1">
              <a:spLocks noChangeArrowheads="1"/>
            </p:cNvSpPr>
            <p:nvPr/>
          </p:nvSpPr>
          <p:spPr bwMode="auto">
            <a:xfrm>
              <a:off x="6248400" y="4267200"/>
              <a:ext cx="663964" cy="523220"/>
            </a:xfrm>
            <a:prstGeom prst="rect">
              <a:avLst/>
            </a:prstGeom>
            <a:noFill/>
            <a:ln w="9525">
              <a:noFill/>
              <a:miter lim="800000"/>
              <a:headEnd/>
              <a:tailEnd/>
            </a:ln>
          </p:spPr>
          <p:txBody>
            <a:bodyPr wrap="none">
              <a:spAutoFit/>
            </a:bodyPr>
            <a:lstStyle/>
            <a:p>
              <a:r>
                <a:rPr lang="en-US"/>
                <a:t>n-1</a:t>
              </a:r>
            </a:p>
          </p:txBody>
        </p:sp>
      </p:grpSp>
      <p:grpSp>
        <p:nvGrpSpPr>
          <p:cNvPr id="64520" name="Group 29"/>
          <p:cNvGrpSpPr>
            <a:grpSpLocks/>
          </p:cNvGrpSpPr>
          <p:nvPr/>
        </p:nvGrpSpPr>
        <p:grpSpPr bwMode="auto">
          <a:xfrm>
            <a:off x="3505200" y="4267200"/>
            <a:ext cx="381000" cy="533400"/>
            <a:chOff x="4495800" y="4267200"/>
            <a:chExt cx="381000" cy="533400"/>
          </a:xfrm>
        </p:grpSpPr>
        <p:sp>
          <p:nvSpPr>
            <p:cNvPr id="64531" name="Rectangle 30"/>
            <p:cNvSpPr>
              <a:spLocks noChangeArrowheads="1"/>
            </p:cNvSpPr>
            <p:nvPr/>
          </p:nvSpPr>
          <p:spPr bwMode="auto">
            <a:xfrm>
              <a:off x="4495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4532" name="TextBox 31"/>
            <p:cNvSpPr txBox="1">
              <a:spLocks noChangeArrowheads="1"/>
            </p:cNvSpPr>
            <p:nvPr/>
          </p:nvSpPr>
          <p:spPr bwMode="auto">
            <a:xfrm>
              <a:off x="4512598" y="4267200"/>
              <a:ext cx="364202" cy="523220"/>
            </a:xfrm>
            <a:prstGeom prst="rect">
              <a:avLst/>
            </a:prstGeom>
            <a:noFill/>
            <a:ln w="9525">
              <a:noFill/>
              <a:miter lim="800000"/>
              <a:headEnd/>
              <a:tailEnd/>
            </a:ln>
          </p:spPr>
          <p:txBody>
            <a:bodyPr wrap="none">
              <a:spAutoFit/>
            </a:bodyPr>
            <a:lstStyle/>
            <a:p>
              <a:r>
                <a:rPr lang="en-US"/>
                <a:t>2</a:t>
              </a:r>
            </a:p>
          </p:txBody>
        </p:sp>
      </p:grpSp>
      <p:grpSp>
        <p:nvGrpSpPr>
          <p:cNvPr id="64521" name="Group 32"/>
          <p:cNvGrpSpPr>
            <a:grpSpLocks/>
          </p:cNvGrpSpPr>
          <p:nvPr/>
        </p:nvGrpSpPr>
        <p:grpSpPr bwMode="auto">
          <a:xfrm>
            <a:off x="7924800" y="4267200"/>
            <a:ext cx="381000" cy="533400"/>
            <a:chOff x="7924800" y="4267200"/>
            <a:chExt cx="381000" cy="533400"/>
          </a:xfrm>
        </p:grpSpPr>
        <p:sp>
          <p:nvSpPr>
            <p:cNvPr id="64529" name="Rectangle 33"/>
            <p:cNvSpPr>
              <a:spLocks noChangeArrowheads="1"/>
            </p:cNvSpPr>
            <p:nvPr/>
          </p:nvSpPr>
          <p:spPr bwMode="auto">
            <a:xfrm>
              <a:off x="7924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4530" name="TextBox 34"/>
            <p:cNvSpPr txBox="1">
              <a:spLocks noChangeArrowheads="1"/>
            </p:cNvSpPr>
            <p:nvPr/>
          </p:nvSpPr>
          <p:spPr bwMode="auto">
            <a:xfrm>
              <a:off x="7941598" y="4267200"/>
              <a:ext cx="364202" cy="523220"/>
            </a:xfrm>
            <a:prstGeom prst="rect">
              <a:avLst/>
            </a:prstGeom>
            <a:noFill/>
            <a:ln w="9525">
              <a:noFill/>
              <a:miter lim="800000"/>
              <a:headEnd/>
              <a:tailEnd/>
            </a:ln>
          </p:spPr>
          <p:txBody>
            <a:bodyPr wrap="none">
              <a:spAutoFit/>
            </a:bodyPr>
            <a:lstStyle/>
            <a:p>
              <a:r>
                <a:rPr lang="en-US"/>
                <a:t>n</a:t>
              </a:r>
            </a:p>
          </p:txBody>
        </p:sp>
      </p:grpSp>
      <p:sp>
        <p:nvSpPr>
          <p:cNvPr id="64522" name="Rectangle 25 3"/>
          <p:cNvSpPr>
            <a:spLocks noChangeArrowheads="1"/>
          </p:cNvSpPr>
          <p:nvPr/>
        </p:nvSpPr>
        <p:spPr bwMode="auto">
          <a:xfrm rot="5400000">
            <a:off x="7612856" y="5533232"/>
            <a:ext cx="1693863" cy="76200"/>
          </a:xfrm>
          <a:prstGeom prst="rect">
            <a:avLst/>
          </a:prstGeom>
          <a:solidFill>
            <a:schemeClr val="accent1"/>
          </a:solidFill>
          <a:ln w="12700">
            <a:solidFill>
              <a:schemeClr val="tx1"/>
            </a:solidFill>
            <a:miter lim="800000"/>
            <a:headEnd/>
            <a:tailEnd/>
          </a:ln>
        </p:spPr>
        <p:txBody>
          <a:bodyPr wrap="none" anchor="ctr"/>
          <a:lstStyle/>
          <a:p>
            <a:endParaRPr lang="en-US"/>
          </a:p>
        </p:txBody>
      </p:sp>
      <p:grpSp>
        <p:nvGrpSpPr>
          <p:cNvPr id="64523" name="Group 36"/>
          <p:cNvGrpSpPr>
            <a:grpSpLocks/>
          </p:cNvGrpSpPr>
          <p:nvPr/>
        </p:nvGrpSpPr>
        <p:grpSpPr bwMode="auto">
          <a:xfrm flipV="1">
            <a:off x="1446213" y="4648200"/>
            <a:ext cx="6630987" cy="382588"/>
            <a:chOff x="1446211" y="4114006"/>
            <a:chExt cx="6630988" cy="915988"/>
          </a:xfrm>
        </p:grpSpPr>
        <p:cxnSp>
          <p:nvCxnSpPr>
            <p:cNvPr id="64525"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64526"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64527"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64528"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64524" name="TextBox 41"/>
          <p:cNvSpPr txBox="1">
            <a:spLocks noChangeArrowheads="1"/>
          </p:cNvSpPr>
          <p:nvPr/>
        </p:nvSpPr>
        <p:spPr bwMode="auto">
          <a:xfrm>
            <a:off x="1295400" y="3581400"/>
            <a:ext cx="5491163" cy="519113"/>
          </a:xfrm>
          <a:prstGeom prst="rect">
            <a:avLst/>
          </a:prstGeom>
          <a:noFill/>
          <a:ln w="9525">
            <a:noFill/>
            <a:miter lim="800000"/>
            <a:headEnd/>
            <a:tailEnd/>
          </a:ln>
        </p:spPr>
        <p:txBody>
          <a:bodyPr wrap="none">
            <a:spAutoFit/>
          </a:bodyPr>
          <a:lstStyle/>
          <a:p>
            <a:r>
              <a:rPr lang="en-US"/>
              <a:t>All of the changes at the ports sum to</a:t>
            </a:r>
          </a:p>
        </p:txBody>
      </p:sp>
      <p:sp>
        <p:nvSpPr>
          <p:cNvPr id="64540" name="Line 28"/>
          <p:cNvSpPr>
            <a:spLocks noChangeShapeType="1"/>
          </p:cNvSpPr>
          <p:nvPr/>
        </p:nvSpPr>
        <p:spPr bwMode="auto">
          <a:xfrm flipH="1">
            <a:off x="1371600" y="5638800"/>
            <a:ext cx="60960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64543" name="Freeform 31"/>
          <p:cNvSpPr>
            <a:spLocks/>
          </p:cNvSpPr>
          <p:nvPr/>
        </p:nvSpPr>
        <p:spPr bwMode="auto">
          <a:xfrm>
            <a:off x="-457200" y="2514600"/>
            <a:ext cx="8686800" cy="1524000"/>
          </a:xfrm>
          <a:custGeom>
            <a:avLst/>
            <a:gdLst/>
            <a:ahLst/>
            <a:cxnLst>
              <a:cxn ang="0">
                <a:pos x="5472" y="0"/>
              </a:cxn>
              <a:cxn ang="0">
                <a:pos x="4080" y="48"/>
              </a:cxn>
              <a:cxn ang="0">
                <a:pos x="4080" y="144"/>
              </a:cxn>
              <a:cxn ang="0">
                <a:pos x="2688" y="240"/>
              </a:cxn>
              <a:cxn ang="0">
                <a:pos x="2688" y="384"/>
              </a:cxn>
              <a:cxn ang="0">
                <a:pos x="1248" y="576"/>
              </a:cxn>
              <a:cxn ang="0">
                <a:pos x="1248" y="720"/>
              </a:cxn>
              <a:cxn ang="0">
                <a:pos x="0" y="960"/>
              </a:cxn>
            </a:cxnLst>
            <a:rect l="0" t="0" r="r" b="b"/>
            <a:pathLst>
              <a:path w="5472" h="960">
                <a:moveTo>
                  <a:pt x="5472" y="0"/>
                </a:moveTo>
                <a:lnTo>
                  <a:pt x="4080" y="48"/>
                </a:lnTo>
                <a:lnTo>
                  <a:pt x="4080" y="144"/>
                </a:lnTo>
                <a:lnTo>
                  <a:pt x="2688" y="240"/>
                </a:lnTo>
                <a:lnTo>
                  <a:pt x="2688" y="384"/>
                </a:lnTo>
                <a:lnTo>
                  <a:pt x="1248" y="576"/>
                </a:lnTo>
                <a:lnTo>
                  <a:pt x="1248" y="720"/>
                </a:lnTo>
                <a:lnTo>
                  <a:pt x="0" y="960"/>
                </a:lnTo>
              </a:path>
            </a:pathLst>
          </a:custGeom>
          <a:noFill/>
          <a:ln w="28575" cap="flat" cmpd="sng">
            <a:solidFill>
              <a:schemeClr val="accent1"/>
            </a:solidFill>
            <a:prstDash val="solid"/>
            <a:round/>
            <a:headEnd type="none" w="lg" len="med"/>
            <a:tailEnd type="none" w="lg" len="med"/>
          </a:ln>
          <a:effectLst/>
        </p:spPr>
        <p:txBody>
          <a:bodyPr wrap="none" anchor="ctr">
            <a:spAutoFit/>
          </a:bodyPr>
          <a:lstStyle/>
          <a:p>
            <a:endParaRPr lang="en-US"/>
          </a:p>
        </p:txBody>
      </p:sp>
      <p:sp>
        <p:nvSpPr>
          <p:cNvPr id="64544" name="Freeform 32"/>
          <p:cNvSpPr>
            <a:spLocks/>
          </p:cNvSpPr>
          <p:nvPr/>
        </p:nvSpPr>
        <p:spPr bwMode="auto">
          <a:xfrm>
            <a:off x="-457200" y="2362200"/>
            <a:ext cx="8686800" cy="914400"/>
          </a:xfrm>
          <a:custGeom>
            <a:avLst/>
            <a:gdLst/>
            <a:ahLst/>
            <a:cxnLst>
              <a:cxn ang="0">
                <a:pos x="5472" y="0"/>
              </a:cxn>
              <a:cxn ang="0">
                <a:pos x="4080" y="48"/>
              </a:cxn>
              <a:cxn ang="0">
                <a:pos x="2688" y="144"/>
              </a:cxn>
              <a:cxn ang="0">
                <a:pos x="1200" y="336"/>
              </a:cxn>
              <a:cxn ang="0">
                <a:pos x="0" y="576"/>
              </a:cxn>
            </a:cxnLst>
            <a:rect l="0" t="0" r="r" b="b"/>
            <a:pathLst>
              <a:path w="5472" h="576">
                <a:moveTo>
                  <a:pt x="5472" y="0"/>
                </a:moveTo>
                <a:lnTo>
                  <a:pt x="4080" y="48"/>
                </a:lnTo>
                <a:lnTo>
                  <a:pt x="2688" y="144"/>
                </a:lnTo>
                <a:lnTo>
                  <a:pt x="1200" y="336"/>
                </a:lnTo>
                <a:lnTo>
                  <a:pt x="0" y="576"/>
                </a:lnTo>
              </a:path>
            </a:pathLst>
          </a:custGeom>
          <a:noFill/>
          <a:ln w="28575" cap="flat" cmpd="sng">
            <a:solidFill>
              <a:schemeClr val="accent2"/>
            </a:solidFill>
            <a:prstDash val="solid"/>
            <a:round/>
            <a:headEnd type="none" w="lg" len="med"/>
            <a:tailEnd type="none" w="lg" len="med"/>
          </a:ln>
          <a:effectLst/>
        </p:spPr>
        <p:txBody>
          <a:bodyPr wrap="none" anchor="ctr">
            <a:spAutoFit/>
          </a:bodyPr>
          <a:lstStyle/>
          <a:p>
            <a:endParaRPr lang="en-US"/>
          </a:p>
        </p:txBody>
      </p:sp>
      <p:sp>
        <p:nvSpPr>
          <p:cNvPr id="64545" name="Text Box 33"/>
          <p:cNvSpPr txBox="1">
            <a:spLocks noChangeArrowheads="1"/>
          </p:cNvSpPr>
          <p:nvPr/>
        </p:nvSpPr>
        <p:spPr bwMode="auto">
          <a:xfrm>
            <a:off x="517525" y="1819275"/>
            <a:ext cx="7310014" cy="523220"/>
          </a:xfrm>
          <a:prstGeom prst="rect">
            <a:avLst/>
          </a:prstGeom>
          <a:noFill/>
          <a:ln w="12700">
            <a:noFill/>
            <a:miter lim="800000"/>
            <a:headEnd type="none" w="lg" len="med"/>
            <a:tailEnd type="none" w="lg" len="med"/>
          </a:ln>
          <a:effectLst/>
        </p:spPr>
        <p:txBody>
          <a:bodyPr wrap="none">
            <a:spAutoFit/>
          </a:bodyPr>
          <a:lstStyle/>
          <a:p>
            <a:r>
              <a:rPr lang="en-US" dirty="0"/>
              <a:t>Flow contractions, thus no significant minor loss!</a:t>
            </a:r>
          </a:p>
        </p:txBody>
      </p:sp>
      <p:sp>
        <p:nvSpPr>
          <p:cNvPr id="64547" name="Rectangle 9 1"/>
          <p:cNvSpPr>
            <a:spLocks noChangeArrowheads="1"/>
          </p:cNvSpPr>
          <p:nvPr/>
        </p:nvSpPr>
        <p:spPr bwMode="auto">
          <a:xfrm>
            <a:off x="685800" y="2819400"/>
            <a:ext cx="785813" cy="454025"/>
          </a:xfrm>
          <a:prstGeom prst="rect">
            <a:avLst/>
          </a:prstGeom>
          <a:solidFill>
            <a:schemeClr val="bg1"/>
          </a:solidFill>
          <a:ln w="12700">
            <a:noFill/>
            <a:miter lim="800000"/>
            <a:headEnd/>
            <a:tailEnd/>
          </a:ln>
        </p:spPr>
        <p:txBody>
          <a:bodyPr wrap="none" lIns="90488" tIns="44450" rIns="90488" bIns="44450">
            <a:spAutoFit/>
          </a:bodyPr>
          <a:lstStyle/>
          <a:p>
            <a:r>
              <a:rPr lang="en-US" sz="2400">
                <a:solidFill>
                  <a:schemeClr val="accent2"/>
                </a:solidFill>
                <a:latin typeface="Book Antiqua" pitchFamily="18" charset="0"/>
              </a:rPr>
              <a:t>EGL</a:t>
            </a:r>
          </a:p>
        </p:txBody>
      </p:sp>
      <p:sp>
        <p:nvSpPr>
          <p:cNvPr id="64548" name="Rectangle 9 2"/>
          <p:cNvSpPr>
            <a:spLocks noChangeArrowheads="1"/>
          </p:cNvSpPr>
          <p:nvPr/>
        </p:nvSpPr>
        <p:spPr bwMode="auto">
          <a:xfrm>
            <a:off x="152400" y="3508375"/>
            <a:ext cx="854075" cy="454025"/>
          </a:xfrm>
          <a:prstGeom prst="rect">
            <a:avLst/>
          </a:prstGeom>
          <a:solidFill>
            <a:schemeClr val="bg1"/>
          </a:solidFill>
          <a:ln w="12700">
            <a:noFill/>
            <a:miter lim="800000"/>
            <a:headEnd/>
            <a:tailEnd/>
          </a:ln>
        </p:spPr>
        <p:txBody>
          <a:bodyPr wrap="none" lIns="90488" tIns="44450" rIns="90488" bIns="44450">
            <a:spAutoFit/>
          </a:bodyPr>
          <a:lstStyle/>
          <a:p>
            <a:r>
              <a:rPr lang="en-US" sz="2400">
                <a:solidFill>
                  <a:schemeClr val="accent1"/>
                </a:solidFill>
                <a:latin typeface="Book Antiqua" pitchFamily="18" charset="0"/>
              </a:rPr>
              <a:t>HGL</a:t>
            </a:r>
          </a:p>
        </p:txBody>
      </p:sp>
      <p:sp>
        <p:nvSpPr>
          <p:cNvPr id="64549" name="Line 37"/>
          <p:cNvSpPr>
            <a:spLocks noChangeShapeType="1"/>
          </p:cNvSpPr>
          <p:nvPr/>
        </p:nvSpPr>
        <p:spPr bwMode="auto">
          <a:xfrm>
            <a:off x="228600" y="1905000"/>
            <a:ext cx="8686800" cy="0"/>
          </a:xfrm>
          <a:prstGeom prst="line">
            <a:avLst/>
          </a:prstGeom>
          <a:noFill/>
          <a:ln w="38100">
            <a:solidFill>
              <a:schemeClr val="hlink"/>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854445" y="3638818"/>
            <a:ext cx="347520" cy="49567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228600" y="304800"/>
            <a:ext cx="8610600" cy="1143000"/>
          </a:xfrm>
          <a:noFill/>
          <a:ln/>
        </p:spPr>
        <p:txBody>
          <a:bodyPr/>
          <a:lstStyle/>
          <a:p>
            <a:r>
              <a:rPr lang="en-US" sz="4000" dirty="0"/>
              <a:t>Head Loss in a Manifold </a:t>
            </a:r>
            <a:br>
              <a:rPr lang="en-US" sz="4000" dirty="0"/>
            </a:br>
            <a:r>
              <a:rPr lang="en-US" sz="4000" dirty="0"/>
              <a:t>(same for inlet or outlet)</a:t>
            </a:r>
          </a:p>
        </p:txBody>
      </p:sp>
      <p:pic>
        <p:nvPicPr>
          <p:cNvPr id="160789" name="Picture 21"/>
          <p:cNvPicPr>
            <a:picLocks noChangeAspect="1" noChangeArrowheads="1"/>
          </p:cNvPicPr>
          <p:nvPr/>
        </p:nvPicPr>
        <p:blipFill>
          <a:blip r:embed="rId10" cstate="print"/>
          <a:srcRect/>
          <a:stretch>
            <a:fillRect/>
          </a:stretch>
        </p:blipFill>
        <p:spPr bwMode="auto">
          <a:xfrm>
            <a:off x="5945187" y="4953000"/>
            <a:ext cx="3198813" cy="1462088"/>
          </a:xfrm>
          <a:prstGeom prst="rect">
            <a:avLst/>
          </a:prstGeom>
          <a:noFill/>
          <a:ln w="12700">
            <a:noFill/>
            <a:miter lim="800000"/>
            <a:headEnd type="none" w="lg" len="med"/>
            <a:tailEnd type="none" w="lg" len="med"/>
          </a:ln>
          <a:effectLst/>
        </p:spPr>
      </p:pic>
      <p:pic>
        <p:nvPicPr>
          <p:cNvPr id="160790" name="Picture 22"/>
          <p:cNvPicPr>
            <a:picLocks noChangeAspect="1" noChangeArrowheads="1"/>
          </p:cNvPicPr>
          <p:nvPr/>
        </p:nvPicPr>
        <p:blipFill>
          <a:blip r:embed="rId11" cstate="print"/>
          <a:srcRect/>
          <a:stretch>
            <a:fillRect/>
          </a:stretch>
        </p:blipFill>
        <p:spPr bwMode="auto">
          <a:xfrm>
            <a:off x="5867400" y="2895600"/>
            <a:ext cx="3124200" cy="1287463"/>
          </a:xfrm>
          <a:prstGeom prst="rect">
            <a:avLst/>
          </a:prstGeom>
          <a:noFill/>
          <a:ln w="12700">
            <a:noFill/>
            <a:miter lim="800000"/>
            <a:headEnd type="none" w="lg" len="med"/>
            <a:tailEnd type="none" w="lg" len="med"/>
          </a:ln>
          <a:effectLst/>
        </p:spPr>
      </p:pic>
      <p:sp>
        <p:nvSpPr>
          <p:cNvPr id="160791" name="Text Box 23"/>
          <p:cNvSpPr txBox="1">
            <a:spLocks noChangeArrowheads="1"/>
          </p:cNvSpPr>
          <p:nvPr/>
        </p:nvSpPr>
        <p:spPr bwMode="auto">
          <a:xfrm>
            <a:off x="2971800" y="1981200"/>
            <a:ext cx="3971925" cy="519113"/>
          </a:xfrm>
          <a:prstGeom prst="rect">
            <a:avLst/>
          </a:prstGeom>
          <a:noFill/>
          <a:ln w="12700">
            <a:noFill/>
            <a:miter lim="800000"/>
            <a:headEnd type="none" w="lg" len="med"/>
            <a:tailEnd type="none" w="lg" len="med"/>
          </a:ln>
          <a:effectLst/>
        </p:spPr>
        <p:txBody>
          <a:bodyPr wrap="none">
            <a:spAutoFit/>
          </a:bodyPr>
          <a:lstStyle/>
          <a:p>
            <a:r>
              <a:rPr lang="en-US"/>
              <a:t>Define manifold length as </a:t>
            </a:r>
          </a:p>
        </p:txBody>
      </p:sp>
      <p:pic>
        <p:nvPicPr>
          <p:cNvPr id="160787" name="Picture 19"/>
          <p:cNvPicPr>
            <a:picLocks noChangeAspect="1" noChangeArrowheads="1"/>
          </p:cNvPicPr>
          <p:nvPr/>
        </p:nvPicPr>
        <p:blipFill>
          <a:blip r:embed="rId12" cstate="print"/>
          <a:srcRect/>
          <a:stretch>
            <a:fillRect/>
          </a:stretch>
        </p:blipFill>
        <p:spPr bwMode="auto">
          <a:xfrm>
            <a:off x="4724400" y="4572000"/>
            <a:ext cx="2495550" cy="647700"/>
          </a:xfrm>
          <a:prstGeom prst="rect">
            <a:avLst/>
          </a:prstGeom>
          <a:noFill/>
          <a:ln w="9525">
            <a:noFill/>
            <a:miter lim="800000"/>
            <a:headEnd/>
            <a:tailEnd/>
          </a:ln>
          <a:effectLst/>
        </p:spPr>
      </p:pic>
      <p:sp>
        <p:nvSpPr>
          <p:cNvPr id="14" name="TextBox 13"/>
          <p:cNvSpPr txBox="1"/>
          <p:nvPr/>
        </p:nvSpPr>
        <p:spPr>
          <a:xfrm>
            <a:off x="0" y="6334780"/>
            <a:ext cx="9067800" cy="523220"/>
          </a:xfrm>
          <a:prstGeom prst="rect">
            <a:avLst/>
          </a:prstGeom>
          <a:noFill/>
        </p:spPr>
        <p:txBody>
          <a:bodyPr wrap="square" rtlCol="0">
            <a:spAutoFit/>
          </a:bodyPr>
          <a:lstStyle/>
          <a:p>
            <a:r>
              <a:rPr lang="en-US" dirty="0"/>
              <a:t>Head loss in a manifold is __ of the head loss with constant Q.</a:t>
            </a:r>
          </a:p>
        </p:txBody>
      </p:sp>
      <p:sp>
        <p:nvSpPr>
          <p:cNvPr id="15" name="TextBox 14"/>
          <p:cNvSpPr txBox="1"/>
          <p:nvPr/>
        </p:nvSpPr>
        <p:spPr>
          <a:xfrm>
            <a:off x="3733800" y="6334780"/>
            <a:ext cx="643125" cy="523220"/>
          </a:xfrm>
          <a:prstGeom prst="rect">
            <a:avLst/>
          </a:prstGeom>
          <a:noFill/>
        </p:spPr>
        <p:txBody>
          <a:bodyPr wrap="none" rtlCol="0">
            <a:spAutoFit/>
          </a:bodyPr>
          <a:lstStyle/>
          <a:p>
            <a:r>
              <a:rPr lang="en-US" dirty="0">
                <a:solidFill>
                  <a:schemeClr val="accent4"/>
                </a:solidFill>
              </a:rPr>
              <a:t>1/3</a:t>
            </a:r>
          </a:p>
        </p:txBody>
      </p:sp>
      <p:pic>
        <p:nvPicPr>
          <p:cNvPr id="11" name="Picture 10"/>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66057" y="1769982"/>
            <a:ext cx="1349843" cy="460922"/>
          </a:xfrm>
          <a:prstGeom prst="rect">
            <a:avLst/>
          </a:prstGeom>
        </p:spPr>
      </p:pic>
      <p:pic>
        <p:nvPicPr>
          <p:cNvPr id="5" name="Picture 4"/>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6878422" y="2125663"/>
            <a:ext cx="2189379" cy="303623"/>
          </a:xfrm>
          <a:prstGeom prst="rect">
            <a:avLst/>
          </a:prstGeom>
        </p:spPr>
      </p:pic>
      <p:pic>
        <p:nvPicPr>
          <p:cNvPr id="13" name="Picture 12"/>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76867" y="2743199"/>
            <a:ext cx="1907704" cy="545058"/>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444008" y="2845717"/>
            <a:ext cx="2383260" cy="418854"/>
          </a:xfrm>
          <a:prstGeom prst="rect">
            <a:avLst/>
          </a:prstGeom>
        </p:spPr>
      </p:pic>
      <p:pic>
        <p:nvPicPr>
          <p:cNvPr id="8" name="Picture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02887" y="3665740"/>
            <a:ext cx="6121713" cy="570950"/>
          </a:xfrm>
          <a:prstGeom prst="rect">
            <a:avLst/>
          </a:prstGeom>
        </p:spPr>
      </p:pic>
      <p:pic>
        <p:nvPicPr>
          <p:cNvPr id="9" name="Picture 8"/>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81000" y="4731523"/>
            <a:ext cx="3824555" cy="415196"/>
          </a:xfrm>
          <a:prstGeom prst="rect">
            <a:avLst/>
          </a:prstGeom>
        </p:spPr>
      </p:pic>
      <p:pic>
        <p:nvPicPr>
          <p:cNvPr id="10" name="Picture 9"/>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374301" y="5506198"/>
            <a:ext cx="4508621" cy="610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0" y="304800"/>
            <a:ext cx="5945188" cy="1143000"/>
          </a:xfrm>
          <a:noFill/>
          <a:ln/>
        </p:spPr>
        <p:txBody>
          <a:bodyPr/>
          <a:lstStyle/>
          <a:p>
            <a:pPr algn="l"/>
            <a:r>
              <a:rPr lang="en-US" sz="3600" dirty="0"/>
              <a:t>Change in Piezometric Head in an Outlet Manifold</a:t>
            </a:r>
          </a:p>
        </p:txBody>
      </p:sp>
      <p:pic>
        <p:nvPicPr>
          <p:cNvPr id="166921" name="Picture 9"/>
          <p:cNvPicPr>
            <a:picLocks noChangeAspect="1" noChangeArrowheads="1"/>
          </p:cNvPicPr>
          <p:nvPr/>
        </p:nvPicPr>
        <p:blipFill>
          <a:blip r:embed="rId8" cstate="print"/>
          <a:srcRect/>
          <a:stretch>
            <a:fillRect/>
          </a:stretch>
        </p:blipFill>
        <p:spPr bwMode="auto">
          <a:xfrm>
            <a:off x="5945188" y="0"/>
            <a:ext cx="3198812" cy="1462088"/>
          </a:xfrm>
          <a:prstGeom prst="rect">
            <a:avLst/>
          </a:prstGeom>
          <a:noFill/>
          <a:ln w="12700">
            <a:noFill/>
            <a:miter lim="800000"/>
            <a:headEnd type="none" w="lg" len="med"/>
            <a:tailEnd type="none" w="lg" len="med"/>
          </a:ln>
          <a:effectLst/>
        </p:spPr>
      </p:pic>
      <p:sp>
        <p:nvSpPr>
          <p:cNvPr id="166923" name="Freeform 11"/>
          <p:cNvSpPr>
            <a:spLocks/>
          </p:cNvSpPr>
          <p:nvPr/>
        </p:nvSpPr>
        <p:spPr bwMode="auto">
          <a:xfrm flipV="1">
            <a:off x="5410200" y="2286000"/>
            <a:ext cx="1600200" cy="1143000"/>
          </a:xfrm>
          <a:custGeom>
            <a:avLst/>
            <a:gdLst/>
            <a:ahLst/>
            <a:cxnLst>
              <a:cxn ang="0">
                <a:pos x="720" y="720"/>
              </a:cxn>
              <a:cxn ang="0">
                <a:pos x="96" y="432"/>
              </a:cxn>
              <a:cxn ang="0">
                <a:pos x="144" y="0"/>
              </a:cxn>
            </a:cxnLst>
            <a:rect l="0" t="0" r="r" b="b"/>
            <a:pathLst>
              <a:path w="720" h="720">
                <a:moveTo>
                  <a:pt x="720" y="720"/>
                </a:moveTo>
                <a:cubicBezTo>
                  <a:pt x="456" y="636"/>
                  <a:pt x="192" y="552"/>
                  <a:pt x="96" y="432"/>
                </a:cubicBezTo>
                <a:cubicBezTo>
                  <a:pt x="0" y="312"/>
                  <a:pt x="72" y="156"/>
                  <a:pt x="144" y="0"/>
                </a:cubicBezTo>
              </a:path>
            </a:pathLst>
          </a:custGeom>
          <a:noFill/>
          <a:ln w="28575" cap="flat" cmpd="sng">
            <a:solidFill>
              <a:schemeClr val="tx1"/>
            </a:solidFill>
            <a:prstDash val="solid"/>
            <a:round/>
            <a:headEnd type="none" w="lg" len="med"/>
            <a:tailEnd type="triangle" w="lg" len="med"/>
          </a:ln>
          <a:effectLst/>
        </p:spPr>
        <p:txBody>
          <a:bodyPr anchor="ctr">
            <a:spAutoFit/>
          </a:bodyPr>
          <a:lstStyle/>
          <a:p>
            <a:endParaRPr lang="en-US"/>
          </a:p>
        </p:txBody>
      </p:sp>
      <p:sp>
        <p:nvSpPr>
          <p:cNvPr id="166924" name="Line 12"/>
          <p:cNvSpPr>
            <a:spLocks noChangeShapeType="1"/>
          </p:cNvSpPr>
          <p:nvPr/>
        </p:nvSpPr>
        <p:spPr bwMode="auto">
          <a:xfrm flipH="1" flipV="1">
            <a:off x="6019800" y="457200"/>
            <a:ext cx="990600" cy="1676400"/>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a:p>
        </p:txBody>
      </p:sp>
      <p:sp>
        <p:nvSpPr>
          <p:cNvPr id="166927" name="AutoShape 15"/>
          <p:cNvSpPr>
            <a:spLocks/>
          </p:cNvSpPr>
          <p:nvPr/>
        </p:nvSpPr>
        <p:spPr bwMode="auto">
          <a:xfrm rot="16200000">
            <a:off x="4172187" y="3574720"/>
            <a:ext cx="457200" cy="1524000"/>
          </a:xfrm>
          <a:prstGeom prst="leftBrace">
            <a:avLst>
              <a:gd name="adj1" fmla="val 45833"/>
              <a:gd name="adj2" fmla="val 50000"/>
            </a:avLst>
          </a:prstGeom>
          <a:noFill/>
          <a:ln w="12700">
            <a:solidFill>
              <a:schemeClr val="tx1"/>
            </a:solidFill>
            <a:round/>
            <a:headEnd type="none" w="lg" len="med"/>
            <a:tailEnd type="none" w="lg" len="med"/>
          </a:ln>
          <a:effectLst/>
        </p:spPr>
        <p:txBody>
          <a:bodyPr anchor="ctr">
            <a:noAutofit/>
          </a:bodyPr>
          <a:lstStyle/>
          <a:p>
            <a:endParaRPr lang="en-US"/>
          </a:p>
        </p:txBody>
      </p:sp>
      <p:sp>
        <p:nvSpPr>
          <p:cNvPr id="166928" name="Text Box 16"/>
          <p:cNvSpPr txBox="1">
            <a:spLocks noChangeArrowheads="1"/>
          </p:cNvSpPr>
          <p:nvPr/>
        </p:nvSpPr>
        <p:spPr bwMode="auto">
          <a:xfrm>
            <a:off x="609600" y="5623349"/>
            <a:ext cx="8093075" cy="946150"/>
          </a:xfrm>
          <a:prstGeom prst="rect">
            <a:avLst/>
          </a:prstGeom>
          <a:noFill/>
          <a:ln w="12700">
            <a:noFill/>
            <a:miter lim="800000"/>
            <a:headEnd type="none" w="lg" len="med"/>
            <a:tailEnd type="none" w="lg" len="med"/>
          </a:ln>
          <a:effectLst/>
        </p:spPr>
        <p:txBody>
          <a:bodyPr>
            <a:spAutoFit/>
          </a:bodyPr>
          <a:lstStyle/>
          <a:p>
            <a:r>
              <a:rPr lang="en-US"/>
              <a:t>Note: We have factored out the friction factor knowing that                                           and thus f is not constant</a:t>
            </a:r>
          </a:p>
        </p:txBody>
      </p:sp>
      <p:sp>
        <p:nvSpPr>
          <p:cNvPr id="13" name="TextBox 12"/>
          <p:cNvSpPr txBox="1"/>
          <p:nvPr/>
        </p:nvSpPr>
        <p:spPr>
          <a:xfrm>
            <a:off x="6172200" y="3276600"/>
            <a:ext cx="2819400" cy="954107"/>
          </a:xfrm>
          <a:prstGeom prst="rect">
            <a:avLst/>
          </a:prstGeom>
          <a:noFill/>
        </p:spPr>
        <p:txBody>
          <a:bodyPr wrap="square" rtlCol="0">
            <a:spAutoFit/>
          </a:bodyPr>
          <a:lstStyle/>
          <a:p>
            <a:r>
              <a:rPr lang="en-US" dirty="0">
                <a:solidFill>
                  <a:schemeClr val="accent4"/>
                </a:solidFill>
              </a:rPr>
              <a:t>Total change in piezometric head</a:t>
            </a:r>
          </a:p>
        </p:txBody>
      </p:sp>
      <p:grpSp>
        <p:nvGrpSpPr>
          <p:cNvPr id="17" name="Group 16"/>
          <p:cNvGrpSpPr/>
          <p:nvPr/>
        </p:nvGrpSpPr>
        <p:grpSpPr>
          <a:xfrm>
            <a:off x="6248400" y="3733800"/>
            <a:ext cx="2590800" cy="457200"/>
            <a:chOff x="6248400" y="3733800"/>
            <a:chExt cx="2286000" cy="457200"/>
          </a:xfrm>
        </p:grpSpPr>
        <p:cxnSp>
          <p:nvCxnSpPr>
            <p:cNvPr id="15" name="Straight Connector 14"/>
            <p:cNvCxnSpPr/>
            <p:nvPr/>
          </p:nvCxnSpPr>
          <p:spPr bwMode="auto">
            <a:xfrm>
              <a:off x="6248400" y="3733800"/>
              <a:ext cx="2286000" cy="0"/>
            </a:xfrm>
            <a:prstGeom prst="line">
              <a:avLst/>
            </a:prstGeom>
            <a:noFill/>
            <a:ln w="12700" cap="flat" cmpd="sng" algn="ctr">
              <a:solidFill>
                <a:schemeClr val="tx1"/>
              </a:solidFill>
              <a:prstDash val="solid"/>
              <a:round/>
              <a:headEnd type="none" w="lg" len="med"/>
              <a:tailEnd type="none" w="lg" len="med"/>
            </a:ln>
            <a:effectLst/>
          </p:spPr>
        </p:cxnSp>
        <p:cxnSp>
          <p:nvCxnSpPr>
            <p:cNvPr id="16" name="Straight Connector 15"/>
            <p:cNvCxnSpPr/>
            <p:nvPr/>
          </p:nvCxnSpPr>
          <p:spPr bwMode="auto">
            <a:xfrm>
              <a:off x="6248400" y="4191000"/>
              <a:ext cx="2286000" cy="0"/>
            </a:xfrm>
            <a:prstGeom prst="line">
              <a:avLst/>
            </a:prstGeom>
            <a:noFill/>
            <a:ln w="12700" cap="flat" cmpd="sng" algn="ctr">
              <a:solidFill>
                <a:schemeClr val="tx1"/>
              </a:solidFill>
              <a:prstDash val="solid"/>
              <a:round/>
              <a:headEnd type="none" w="lg" len="med"/>
              <a:tailEnd type="none" w="lg" len="med"/>
            </a:ln>
            <a:effectLst/>
          </p:spPr>
        </p:cxnSp>
      </p:gr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46125" y="2002051"/>
            <a:ext cx="4440946" cy="610904"/>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3709" y="3395010"/>
            <a:ext cx="5320723" cy="610904"/>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078827" y="1975255"/>
            <a:ext cx="369469" cy="495674"/>
          </a:xfrm>
          <a:prstGeom prst="rect">
            <a:avLst/>
          </a:prstGeom>
        </p:spPr>
      </p:pic>
      <p:pic>
        <p:nvPicPr>
          <p:cNvPr id="5" name="Picture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86905" y="6166029"/>
            <a:ext cx="2677737" cy="539571"/>
          </a:xfrm>
          <a:prstGeom prst="rect">
            <a:avLst/>
          </a:prstGeom>
        </p:spPr>
      </p:pic>
      <p:pic>
        <p:nvPicPr>
          <p:cNvPr id="7" name="Picture 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9860" y="4664649"/>
            <a:ext cx="449948" cy="299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9" name="Rectangle 5"/>
          <p:cNvSpPr>
            <a:spLocks noGrp="1" noChangeArrowheads="1"/>
          </p:cNvSpPr>
          <p:nvPr>
            <p:ph type="title"/>
          </p:nvPr>
        </p:nvSpPr>
        <p:spPr>
          <a:xfrm>
            <a:off x="152400" y="304800"/>
            <a:ext cx="6019800" cy="1143000"/>
          </a:xfrm>
          <a:noFill/>
          <a:ln/>
        </p:spPr>
        <p:txBody>
          <a:bodyPr/>
          <a:lstStyle/>
          <a:p>
            <a:pPr algn="l"/>
            <a:r>
              <a:rPr lang="en-US" sz="4000" dirty="0"/>
              <a:t>Change in Piezometric Head in an Inlet Manifold</a:t>
            </a:r>
          </a:p>
        </p:txBody>
      </p:sp>
      <p:pic>
        <p:nvPicPr>
          <p:cNvPr id="169988" name="Picture 4 1"/>
          <p:cNvPicPr>
            <a:picLocks noChangeAspect="1" noChangeArrowheads="1"/>
          </p:cNvPicPr>
          <p:nvPr/>
        </p:nvPicPr>
        <p:blipFill>
          <a:blip r:embed="rId6" cstate="print"/>
          <a:srcRect/>
          <a:stretch>
            <a:fillRect/>
          </a:stretch>
        </p:blipFill>
        <p:spPr bwMode="auto">
          <a:xfrm>
            <a:off x="6019800" y="0"/>
            <a:ext cx="3124200" cy="1287463"/>
          </a:xfrm>
          <a:prstGeom prst="rect">
            <a:avLst/>
          </a:prstGeom>
          <a:noFill/>
          <a:ln w="12700">
            <a:noFill/>
            <a:miter lim="800000"/>
            <a:headEnd type="none" w="lg" len="med"/>
            <a:tailEnd type="none" w="lg" len="med"/>
          </a:ln>
          <a:effectLst/>
        </p:spPr>
      </p:pic>
      <p:sp>
        <p:nvSpPr>
          <p:cNvPr id="169993" name="Text Box 9"/>
          <p:cNvSpPr txBox="1">
            <a:spLocks noChangeArrowheads="1"/>
          </p:cNvSpPr>
          <p:nvPr/>
        </p:nvSpPr>
        <p:spPr bwMode="auto">
          <a:xfrm>
            <a:off x="0" y="4203700"/>
            <a:ext cx="8778875" cy="2654300"/>
          </a:xfrm>
          <a:prstGeom prst="rect">
            <a:avLst/>
          </a:prstGeom>
          <a:noFill/>
          <a:ln w="12700">
            <a:noFill/>
            <a:miter lim="800000"/>
            <a:headEnd type="none" w="lg" len="med"/>
            <a:tailEnd type="none" w="lg" len="med"/>
          </a:ln>
          <a:effectLst/>
        </p:spPr>
        <p:txBody>
          <a:bodyPr>
            <a:spAutoFit/>
          </a:bodyPr>
          <a:lstStyle/>
          <a:p>
            <a:r>
              <a:rPr lang="en-US" dirty="0"/>
              <a:t>This equation gives the difference in piezometric head between the first port and the last port. Since the two terms have opposite signs the maximum difference could be at an intermediate port. We need to determine if one of these terms dominates to see if the maximum difference really is between the first and last ports.</a:t>
            </a:r>
          </a:p>
        </p:txBody>
      </p:sp>
      <p:sp>
        <p:nvSpPr>
          <p:cNvPr id="169996" name="AutoShape 12"/>
          <p:cNvSpPr>
            <a:spLocks/>
          </p:cNvSpPr>
          <p:nvPr/>
        </p:nvSpPr>
        <p:spPr bwMode="auto">
          <a:xfrm rot="-5400000">
            <a:off x="4457700" y="2324100"/>
            <a:ext cx="152400" cy="2971800"/>
          </a:xfrm>
          <a:prstGeom prst="leftBrace">
            <a:avLst>
              <a:gd name="adj1" fmla="val 162500"/>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1972894"/>
            <a:ext cx="4440946" cy="610904"/>
          </a:xfrm>
          <a:prstGeom prst="rect">
            <a:avLst/>
          </a:prstGeom>
        </p:spPr>
      </p:pic>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6246" y="3019064"/>
            <a:ext cx="5467046" cy="610904"/>
          </a:xfrm>
          <a:prstGeom prst="rect">
            <a:avLst/>
          </a:prstGeom>
        </p:spPr>
      </p:pic>
      <p:pic>
        <p:nvPicPr>
          <p:cNvPr id="5" name="Picture 4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431376" y="1921902"/>
            <a:ext cx="2811258" cy="495674"/>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Manifolds are complicated (and important)!</a:t>
            </a:r>
          </a:p>
          <a:p>
            <a:r>
              <a:rPr lang="en-US" dirty="0"/>
              <a:t>Manifold head loss is 1/3 the head loss in a pipe</a:t>
            </a:r>
          </a:p>
          <a:p>
            <a:r>
              <a:rPr lang="en-US" dirty="0"/>
              <a:t>Difference in piezometric head drives the flow through the ports</a:t>
            </a:r>
          </a:p>
          <a:p>
            <a:r>
              <a:rPr lang="en-US" dirty="0"/>
              <a:t>Manifold kinetic energy is converted to pressure increase</a:t>
            </a:r>
          </a:p>
          <a:p>
            <a:r>
              <a:rPr lang="en-US" dirty="0"/>
              <a:t>Following slides develop equations for detailed design of manifolds (reference for your future careers!)</a:t>
            </a:r>
          </a:p>
        </p:txBody>
      </p:sp>
    </p:spTree>
    <p:extLst>
      <p:ext uri="{BB962C8B-B14F-4D97-AF65-F5344CB8AC3E}">
        <p14:creationId xmlns:p14="http://schemas.microsoft.com/office/powerpoint/2010/main" val="11971461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noFill/>
          <a:ln/>
        </p:spPr>
        <p:txBody>
          <a:bodyPr/>
          <a:lstStyle/>
          <a:p>
            <a:r>
              <a:rPr lang="en-US"/>
              <a:t>Solution Path</a:t>
            </a:r>
          </a:p>
        </p:txBody>
      </p:sp>
      <p:sp>
        <p:nvSpPr>
          <p:cNvPr id="197635" name="Rectangle 3"/>
          <p:cNvSpPr>
            <a:spLocks noGrp="1" noChangeArrowheads="1"/>
          </p:cNvSpPr>
          <p:nvPr>
            <p:ph idx="1"/>
          </p:nvPr>
        </p:nvSpPr>
        <p:spPr/>
        <p:txBody>
          <a:bodyPr/>
          <a:lstStyle/>
          <a:p>
            <a:r>
              <a:rPr lang="en-US"/>
              <a:t>The length of the manifold will be determined by the plant geometry</a:t>
            </a:r>
          </a:p>
          <a:p>
            <a:r>
              <a:rPr lang="en-US"/>
              <a:t>The spacing of the ports will be set by other constraints</a:t>
            </a:r>
          </a:p>
          <a:p>
            <a:r>
              <a:rPr lang="en-US"/>
              <a:t>We need to determine the diameter of the manifold and the diameter of the ports</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7287572" cy="523220"/>
          </a:xfrm>
          <a:prstGeom prst="rect">
            <a:avLst/>
          </a:prstGeom>
          <a:noFill/>
        </p:spPr>
        <p:txBody>
          <a:bodyPr wrap="none" rtlCol="0">
            <a:spAutoFit/>
          </a:bodyPr>
          <a:lstStyle/>
          <a:p>
            <a:r>
              <a:rPr lang="en-US" dirty="0"/>
              <a:t>This is an inertia problem, not a density problem!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304800"/>
            <a:ext cx="6477000" cy="1143000"/>
          </a:xfrm>
        </p:spPr>
        <p:txBody>
          <a:bodyPr/>
          <a:lstStyle/>
          <a:p>
            <a:r>
              <a:rPr lang="en-US" sz="4000" dirty="0"/>
              <a:t>Launder: Traditional Design Guidelines</a:t>
            </a:r>
          </a:p>
        </p:txBody>
      </p:sp>
      <p:sp>
        <p:nvSpPr>
          <p:cNvPr id="46083" name="Rectangle 3"/>
          <p:cNvSpPr>
            <a:spLocks noGrp="1" noChangeArrowheads="1"/>
          </p:cNvSpPr>
          <p:nvPr>
            <p:ph idx="1"/>
          </p:nvPr>
        </p:nvSpPr>
        <p:spPr/>
        <p:txBody>
          <a:bodyPr/>
          <a:lstStyle/>
          <a:p>
            <a:pPr>
              <a:lnSpc>
                <a:spcPct val="90000"/>
              </a:lnSpc>
            </a:pPr>
            <a:r>
              <a:rPr lang="en-US" dirty="0"/>
              <a:t>Recommended port velocity is 0.46 to 0.76 m/s (Water Treatment Plant Design 4</a:t>
            </a:r>
            <a:r>
              <a:rPr lang="en-US" baseline="30000" dirty="0"/>
              <a:t>th</a:t>
            </a:r>
            <a:r>
              <a:rPr lang="en-US" dirty="0"/>
              <a:t> edition page 7.28) </a:t>
            </a:r>
          </a:p>
          <a:p>
            <a:pPr lvl="1">
              <a:lnSpc>
                <a:spcPct val="90000"/>
              </a:lnSpc>
            </a:pPr>
            <a:r>
              <a:rPr lang="en-US" dirty="0"/>
              <a:t>The corresponding head loss is 3 to 8 cm through the orifices</a:t>
            </a:r>
          </a:p>
          <a:p>
            <a:pPr lvl="1">
              <a:lnSpc>
                <a:spcPct val="90000"/>
              </a:lnSpc>
            </a:pPr>
            <a:r>
              <a:rPr lang="en-US" dirty="0"/>
              <a:t>How do you design the diameter of the launder? (coming up…)</a:t>
            </a:r>
          </a:p>
          <a:p>
            <a:pPr lvl="1">
              <a:lnSpc>
                <a:spcPct val="90000"/>
              </a:lnSpc>
            </a:pPr>
            <a:r>
              <a:rPr lang="en-US" dirty="0"/>
              <a:t>Would this work if head loss through the manifold were an additional 10 cm? _____</a:t>
            </a:r>
          </a:p>
          <a:p>
            <a:pPr lvl="1">
              <a:lnSpc>
                <a:spcPct val="90000"/>
              </a:lnSpc>
            </a:pPr>
            <a:endParaRPr lang="en-US" dirty="0"/>
          </a:p>
        </p:txBody>
      </p:sp>
      <p:pic>
        <p:nvPicPr>
          <p:cNvPr id="6" name="Picture 21"/>
          <p:cNvPicPr>
            <a:picLocks noChangeAspect="1" noChangeArrowheads="1"/>
          </p:cNvPicPr>
          <p:nvPr/>
        </p:nvPicPr>
        <p:blipFill>
          <a:blip r:embed="rId5" cstate="print"/>
          <a:srcRect/>
          <a:stretch>
            <a:fillRect/>
          </a:stretch>
        </p:blipFill>
        <p:spPr bwMode="auto">
          <a:xfrm>
            <a:off x="5945187" y="0"/>
            <a:ext cx="3198813" cy="1462088"/>
          </a:xfrm>
          <a:prstGeom prst="rect">
            <a:avLst/>
          </a:prstGeom>
          <a:noFill/>
          <a:ln w="12700">
            <a:noFill/>
            <a:miter lim="800000"/>
            <a:headEnd type="none" w="lg" len="med"/>
            <a:tailEnd type="none" w="lg" len="med"/>
          </a:ln>
          <a:effectLst/>
        </p:spPr>
      </p:pic>
      <p:sp>
        <p:nvSpPr>
          <p:cNvPr id="7" name="TextBox 6"/>
          <p:cNvSpPr txBox="1"/>
          <p:nvPr/>
        </p:nvSpPr>
        <p:spPr>
          <a:xfrm>
            <a:off x="6629170" y="4994158"/>
            <a:ext cx="824265" cy="523220"/>
          </a:xfrm>
          <a:prstGeom prst="rect">
            <a:avLst/>
          </a:prstGeom>
          <a:noFill/>
        </p:spPr>
        <p:txBody>
          <a:bodyPr wrap="none" rtlCol="0">
            <a:spAutoFit/>
          </a:bodyPr>
          <a:lstStyle/>
          <a:p>
            <a:r>
              <a:rPr lang="en-US" dirty="0">
                <a:solidFill>
                  <a:schemeClr val="accent4"/>
                </a:solidFill>
              </a:rPr>
              <a:t>NO!</a:t>
            </a:r>
          </a:p>
        </p:txBody>
      </p:sp>
      <p:pic>
        <p:nvPicPr>
          <p:cNvPr id="2"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31242" y="6178120"/>
            <a:ext cx="3124026" cy="331059"/>
          </a:xfrm>
          <a:prstGeom prst="rect">
            <a:avLst/>
          </a:prstGeom>
        </p:spPr>
      </p:pic>
      <p:pic>
        <p:nvPicPr>
          <p:cNvPr id="4" name="Picture 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008806" y="5901179"/>
            <a:ext cx="1872762" cy="60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noFill/>
          <a:ln/>
        </p:spPr>
        <p:txBody>
          <a:bodyPr/>
          <a:lstStyle/>
          <a:p>
            <a:r>
              <a:rPr lang="en-US"/>
              <a:t>Design Constraints</a:t>
            </a:r>
          </a:p>
        </p:txBody>
      </p:sp>
      <p:sp>
        <p:nvSpPr>
          <p:cNvPr id="199683" name="Rectangle 3"/>
          <p:cNvSpPr>
            <a:spLocks noGrp="1" noChangeArrowheads="1"/>
          </p:cNvSpPr>
          <p:nvPr>
            <p:ph idx="1"/>
          </p:nvPr>
        </p:nvSpPr>
        <p:spPr>
          <a:xfrm>
            <a:off x="685800" y="1981200"/>
            <a:ext cx="7772400" cy="4648200"/>
          </a:xfrm>
        </p:spPr>
        <p:txBody>
          <a:bodyPr/>
          <a:lstStyle/>
          <a:p>
            <a:pPr>
              <a:lnSpc>
                <a:spcPct val="90000"/>
              </a:lnSpc>
            </a:pPr>
            <a:r>
              <a:rPr lang="en-US" sz="2800" dirty="0"/>
              <a:t>For </a:t>
            </a:r>
            <a:r>
              <a:rPr lang="en-US" sz="2800" dirty="0" err="1"/>
              <a:t>sed</a:t>
            </a:r>
            <a:r>
              <a:rPr lang="en-US" sz="2800" dirty="0"/>
              <a:t> tank Inlet Manifold the port velocities and the manifold diameter  are set by the _____________________________________</a:t>
            </a:r>
          </a:p>
          <a:p>
            <a:pPr>
              <a:lnSpc>
                <a:spcPct val="90000"/>
              </a:lnSpc>
            </a:pPr>
            <a:r>
              <a:rPr lang="en-US" sz="2800" dirty="0"/>
              <a:t>For the outlet manifold that takes clear water from the top of the </a:t>
            </a:r>
            <a:r>
              <a:rPr lang="en-US" sz="2800" dirty="0" err="1"/>
              <a:t>sed</a:t>
            </a:r>
            <a:r>
              <a:rPr lang="en-US" sz="2800" dirty="0"/>
              <a:t> tank bays the goal will be to keep head loss low and greater than construction errors in level of weir (we aim for about 5 cm)</a:t>
            </a:r>
          </a:p>
        </p:txBody>
      </p:sp>
      <p:sp>
        <p:nvSpPr>
          <p:cNvPr id="199684" name="Rectangle 4"/>
          <p:cNvSpPr>
            <a:spLocks noChangeArrowheads="1"/>
          </p:cNvSpPr>
          <p:nvPr/>
        </p:nvSpPr>
        <p:spPr bwMode="auto">
          <a:xfrm>
            <a:off x="1066800" y="2743200"/>
            <a:ext cx="328481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Diffuser jet velocities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4572000" cy="1143000"/>
          </a:xfrm>
        </p:spPr>
        <p:txBody>
          <a:bodyPr/>
          <a:lstStyle/>
          <a:p>
            <a:r>
              <a:rPr lang="en-US" dirty="0"/>
              <a:t>Why is the launder diameter so large?</a:t>
            </a:r>
          </a:p>
        </p:txBody>
      </p:sp>
      <p:sp>
        <p:nvSpPr>
          <p:cNvPr id="3" name="Content Placeholder 2"/>
          <p:cNvSpPr>
            <a:spLocks noGrp="1"/>
          </p:cNvSpPr>
          <p:nvPr>
            <p:ph idx="1"/>
          </p:nvPr>
        </p:nvSpPr>
        <p:spPr>
          <a:xfrm>
            <a:off x="381000" y="1981200"/>
            <a:ext cx="8382000" cy="4114800"/>
          </a:xfrm>
        </p:spPr>
        <p:txBody>
          <a:bodyPr/>
          <a:lstStyle/>
          <a:p>
            <a:r>
              <a:rPr lang="en-US" sz="2800" dirty="0"/>
              <a:t>(50L/s /9) launder of 6 inches</a:t>
            </a:r>
          </a:p>
          <a:p>
            <a:r>
              <a:rPr lang="en-US" sz="2800" dirty="0"/>
              <a:t>The head loss in the launder is small and it would be tempting to use a smaller pipe</a:t>
            </a:r>
          </a:p>
          <a:p>
            <a:r>
              <a:rPr lang="en-US" sz="2800" dirty="0"/>
              <a:t>Why is such a large pipe necessary?______________</a:t>
            </a:r>
          </a:p>
          <a:p>
            <a:r>
              <a:rPr lang="en-US" sz="2800" dirty="0"/>
              <a:t>Why do we even need a launder pipe? ___________________________________________ ___________</a:t>
            </a:r>
          </a:p>
          <a:p>
            <a:r>
              <a:rPr lang="en-US" sz="2800" dirty="0"/>
              <a:t>What is the max velocity above the plate settlers given a 1 m wide tank, 25 cm of water above the plates, a single launder? __________ </a:t>
            </a:r>
          </a:p>
        </p:txBody>
      </p:sp>
      <p:pic>
        <p:nvPicPr>
          <p:cNvPr id="4" name="Picture 3" descr="50 lps plant 4.png"/>
          <p:cNvPicPr>
            <a:picLocks noChangeAspect="1"/>
          </p:cNvPicPr>
          <p:nvPr/>
        </p:nvPicPr>
        <p:blipFill>
          <a:blip r:embed="rId3" cstate="print"/>
          <a:srcRect l="17089" t="39059" r="23102" b="21882"/>
          <a:stretch>
            <a:fillRect/>
          </a:stretch>
        </p:blipFill>
        <p:spPr>
          <a:xfrm>
            <a:off x="5410200" y="0"/>
            <a:ext cx="3733800" cy="1828800"/>
          </a:xfrm>
          <a:prstGeom prst="rect">
            <a:avLst/>
          </a:prstGeom>
        </p:spPr>
      </p:pic>
      <p:sp>
        <p:nvSpPr>
          <p:cNvPr id="5" name="TextBox 4"/>
          <p:cNvSpPr txBox="1"/>
          <p:nvPr/>
        </p:nvSpPr>
        <p:spPr>
          <a:xfrm>
            <a:off x="5890842" y="3429000"/>
            <a:ext cx="2960426" cy="523220"/>
          </a:xfrm>
          <a:prstGeom prst="rect">
            <a:avLst/>
          </a:prstGeom>
          <a:noFill/>
        </p:spPr>
        <p:txBody>
          <a:bodyPr wrap="square" rtlCol="0">
            <a:spAutoFit/>
          </a:bodyPr>
          <a:lstStyle/>
          <a:p>
            <a:r>
              <a:rPr lang="en-US" dirty="0">
                <a:solidFill>
                  <a:schemeClr val="accent4"/>
                </a:solidFill>
              </a:rPr>
              <a:t>Equal orifice flow</a:t>
            </a:r>
          </a:p>
        </p:txBody>
      </p:sp>
      <p:sp>
        <p:nvSpPr>
          <p:cNvPr id="6" name="TextBox 5"/>
          <p:cNvSpPr txBox="1"/>
          <p:nvPr/>
        </p:nvSpPr>
        <p:spPr>
          <a:xfrm>
            <a:off x="762000" y="4343400"/>
            <a:ext cx="7620000" cy="954107"/>
          </a:xfrm>
          <a:prstGeom prst="rect">
            <a:avLst/>
          </a:prstGeom>
          <a:noFill/>
        </p:spPr>
        <p:txBody>
          <a:bodyPr wrap="square" rtlCol="0">
            <a:spAutoFit/>
          </a:bodyPr>
          <a:lstStyle/>
          <a:p>
            <a:r>
              <a:rPr lang="en-US" dirty="0">
                <a:solidFill>
                  <a:schemeClr val="accent4"/>
                </a:solidFill>
              </a:rPr>
              <a:t>For uniform flow distribution between (and within) plate settlers</a:t>
            </a:r>
          </a:p>
        </p:txBody>
      </p:sp>
      <p:sp>
        <p:nvSpPr>
          <p:cNvPr id="7" name="TextBox 6"/>
          <p:cNvSpPr txBox="1"/>
          <p:nvPr/>
        </p:nvSpPr>
        <p:spPr>
          <a:xfrm>
            <a:off x="4512023" y="6184277"/>
            <a:ext cx="1371600" cy="523220"/>
          </a:xfrm>
          <a:prstGeom prst="rect">
            <a:avLst/>
          </a:prstGeom>
          <a:noFill/>
        </p:spPr>
        <p:txBody>
          <a:bodyPr wrap="square" rtlCol="0">
            <a:spAutoFit/>
          </a:bodyPr>
          <a:lstStyle/>
          <a:p>
            <a:r>
              <a:rPr lang="en-US" dirty="0">
                <a:solidFill>
                  <a:schemeClr val="accent4"/>
                </a:solidFill>
              </a:rPr>
              <a:t>2 mm/s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a:t>What is the horizontal velocity above the plate settlers without a launder?</a:t>
            </a:r>
          </a:p>
        </p:txBody>
      </p:sp>
      <p:sp>
        <p:nvSpPr>
          <p:cNvPr id="4" name="Rectangle 3"/>
          <p:cNvSpPr/>
          <p:nvPr/>
        </p:nvSpPr>
        <p:spPr>
          <a:xfrm>
            <a:off x="2286000" y="2305616"/>
            <a:ext cx="4572000" cy="2246769"/>
          </a:xfrm>
          <a:prstGeom prst="rect">
            <a:avLst/>
          </a:prstGeom>
        </p:spPr>
        <p:txBody>
          <a:bodyPr>
            <a:spAutoFit/>
          </a:bodyPr>
          <a:lstStyle/>
          <a:p>
            <a:endParaRPr lang="en-US" dirty="0"/>
          </a:p>
          <a:p>
            <a:endParaRPr lang="en-US" dirty="0"/>
          </a:p>
          <a:p>
            <a:endParaRPr lang="en-US" dirty="0"/>
          </a:p>
          <a:p>
            <a:endParaRPr lang="en-US" dirty="0"/>
          </a:p>
          <a:p>
            <a:endParaRPr lang="en-US" dirty="0"/>
          </a:p>
        </p:txBody>
      </p:sp>
      <p:sp>
        <p:nvSpPr>
          <p:cNvPr id="5" name="Rectangle 4"/>
          <p:cNvSpPr/>
          <p:nvPr/>
        </p:nvSpPr>
        <p:spPr>
          <a:xfrm>
            <a:off x="2286000" y="2305616"/>
            <a:ext cx="4572000" cy="2246769"/>
          </a:xfrm>
          <a:prstGeom prst="rect">
            <a:avLst/>
          </a:prstGeom>
        </p:spPr>
        <p:txBody>
          <a:bodyPr>
            <a:spAutoFit/>
          </a:bodyPr>
          <a:lstStyle/>
          <a:p>
            <a:endParaRPr lang="en-US" dirty="0"/>
          </a:p>
          <a:p>
            <a:endParaRPr lang="en-US" dirty="0"/>
          </a:p>
          <a:p>
            <a:endParaRPr lang="en-US" dirty="0"/>
          </a:p>
          <a:p>
            <a:endParaRPr lang="en-US" dirty="0"/>
          </a:p>
          <a:p>
            <a:endParaRPr lang="en-US" dirty="0"/>
          </a:p>
        </p:txBody>
      </p:sp>
      <p:sp>
        <p:nvSpPr>
          <p:cNvPr id="6" name="Rectangle 5"/>
          <p:cNvSpPr/>
          <p:nvPr/>
        </p:nvSpPr>
        <p:spPr>
          <a:xfrm>
            <a:off x="2286000" y="2305616"/>
            <a:ext cx="4572000" cy="2246769"/>
          </a:xfrm>
          <a:prstGeom prst="rect">
            <a:avLst/>
          </a:prstGeom>
        </p:spPr>
        <p:txBody>
          <a:bodyPr>
            <a:spAutoFit/>
          </a:bodyPr>
          <a:lstStyle/>
          <a:p>
            <a:endParaRPr lang="en-US" dirty="0"/>
          </a:p>
          <a:p>
            <a:endParaRPr lang="en-US" dirty="0"/>
          </a:p>
          <a:p>
            <a:endParaRPr lang="en-US" dirty="0"/>
          </a:p>
          <a:p>
            <a:endParaRPr lang="en-US" dirty="0"/>
          </a:p>
          <a:p>
            <a:endParaRPr lang="en-US" dirty="0"/>
          </a:p>
        </p:txBody>
      </p:sp>
      <p:pic>
        <p:nvPicPr>
          <p:cNvPr id="359427" name="Picture 3"/>
          <p:cNvPicPr>
            <a:picLocks noChangeAspect="1" noChangeArrowheads="1"/>
          </p:cNvPicPr>
          <p:nvPr/>
        </p:nvPicPr>
        <p:blipFill>
          <a:blip r:embed="rId2" cstate="print"/>
          <a:srcRect/>
          <a:stretch>
            <a:fillRect/>
          </a:stretch>
        </p:blipFill>
        <p:spPr bwMode="auto">
          <a:xfrm>
            <a:off x="609600" y="1828800"/>
            <a:ext cx="3601844" cy="2895600"/>
          </a:xfrm>
          <a:prstGeom prst="rect">
            <a:avLst/>
          </a:prstGeom>
          <a:noFill/>
          <a:ln w="9525">
            <a:noFill/>
            <a:miter lim="800000"/>
            <a:headEnd/>
            <a:tailEnd/>
          </a:ln>
          <a:effectLst/>
        </p:spPr>
      </p:pic>
      <p:sp>
        <p:nvSpPr>
          <p:cNvPr id="11" name="TextBox 10"/>
          <p:cNvSpPr txBox="1"/>
          <p:nvPr/>
        </p:nvSpPr>
        <p:spPr>
          <a:xfrm>
            <a:off x="609600" y="4648200"/>
            <a:ext cx="8153400" cy="1815882"/>
          </a:xfrm>
          <a:prstGeom prst="rect">
            <a:avLst/>
          </a:prstGeom>
          <a:noFill/>
        </p:spPr>
        <p:txBody>
          <a:bodyPr wrap="square" rtlCol="0">
            <a:spAutoFit/>
          </a:bodyPr>
          <a:lstStyle/>
          <a:p>
            <a:r>
              <a:rPr lang="en-US" dirty="0"/>
              <a:t>This velocity is very large compared with the head loss through the plate settlers (about 1 </a:t>
            </a:r>
            <a:r>
              <a:rPr lang="en-US" dirty="0">
                <a:latin typeface="Symbol" pitchFamily="18" charset="2"/>
              </a:rPr>
              <a:t>m</a:t>
            </a:r>
            <a:r>
              <a:rPr lang="en-US" dirty="0"/>
              <a:t>m) and thus elimination of the launder would result in preferential flow through the plate settlers closest to the exit</a:t>
            </a:r>
          </a:p>
        </p:txBody>
      </p:sp>
      <p:pic>
        <p:nvPicPr>
          <p:cNvPr id="359432" name="Picture 8"/>
          <p:cNvPicPr>
            <a:picLocks noChangeAspect="1" noChangeArrowheads="1"/>
          </p:cNvPicPr>
          <p:nvPr/>
        </p:nvPicPr>
        <p:blipFill>
          <a:blip r:embed="rId3" cstate="print"/>
          <a:srcRect/>
          <a:stretch>
            <a:fillRect/>
          </a:stretch>
        </p:blipFill>
        <p:spPr bwMode="auto">
          <a:xfrm>
            <a:off x="4419600" y="3581400"/>
            <a:ext cx="2023110" cy="1123950"/>
          </a:xfrm>
          <a:prstGeom prst="rect">
            <a:avLst/>
          </a:prstGeom>
          <a:noFill/>
          <a:ln w="9525">
            <a:noFill/>
            <a:miter lim="800000"/>
            <a:headEnd/>
            <a:tailEnd/>
          </a:ln>
          <a:effec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943600" cy="1143000"/>
          </a:xfrm>
        </p:spPr>
        <p:txBody>
          <a:bodyPr/>
          <a:lstStyle/>
          <a:p>
            <a:r>
              <a:rPr lang="en-US" dirty="0"/>
              <a:t>Approach to Find Port Diameter</a:t>
            </a:r>
          </a:p>
        </p:txBody>
      </p:sp>
      <p:sp>
        <p:nvSpPr>
          <p:cNvPr id="3" name="Content Placeholder 2"/>
          <p:cNvSpPr>
            <a:spLocks noGrp="1"/>
          </p:cNvSpPr>
          <p:nvPr>
            <p:ph idx="1"/>
          </p:nvPr>
        </p:nvSpPr>
        <p:spPr>
          <a:xfrm>
            <a:off x="228600" y="1981200"/>
            <a:ext cx="5029200" cy="4114800"/>
          </a:xfrm>
        </p:spPr>
        <p:txBody>
          <a:bodyPr/>
          <a:lstStyle/>
          <a:p>
            <a:r>
              <a:rPr lang="en-US" dirty="0"/>
              <a:t>Calculate the head loss in the manifold</a:t>
            </a:r>
          </a:p>
          <a:p>
            <a:r>
              <a:rPr lang="en-US" dirty="0"/>
              <a:t>Subtract 50% of that head loss from the target head loss (5 cm) to estimate the port head loss</a:t>
            </a:r>
          </a:p>
          <a:p>
            <a:r>
              <a:rPr lang="en-US" dirty="0"/>
              <a:t>Calculate the port diameter directly using the orifice equation</a:t>
            </a:r>
          </a:p>
        </p:txBody>
      </p:sp>
      <p:graphicFrame>
        <p:nvGraphicFramePr>
          <p:cNvPr id="287745" name="Object 1"/>
          <p:cNvGraphicFramePr>
            <a:graphicFrameLocks noChangeAspect="1"/>
          </p:cNvGraphicFramePr>
          <p:nvPr/>
        </p:nvGraphicFramePr>
        <p:xfrm>
          <a:off x="4902200" y="2362200"/>
          <a:ext cx="3784600" cy="765175"/>
        </p:xfrm>
        <a:graphic>
          <a:graphicData uri="http://schemas.openxmlformats.org/presentationml/2006/ole">
            <mc:AlternateContent xmlns:mc="http://schemas.openxmlformats.org/markup-compatibility/2006">
              <mc:Choice xmlns:v="urn:schemas-microsoft-com:vml" Requires="v">
                <p:oleObj spid="_x0000_s288003" name="Equation" r:id="rId4" imgW="3593880" imgH="952200" progId="Equation.DSMT4">
                  <p:embed/>
                </p:oleObj>
              </mc:Choice>
              <mc:Fallback>
                <p:oleObj name="Equation" r:id="rId4" imgW="3593880" imgH="952200" progId="Equation.DSMT4">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200" y="2362200"/>
                        <a:ext cx="3784600" cy="7651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287746" name="Object 2">
            <a:hlinkClick r:id="" action="ppaction://ole?verb=0"/>
          </p:cNvPr>
          <p:cNvGraphicFramePr>
            <a:graphicFrameLocks/>
          </p:cNvGraphicFramePr>
          <p:nvPr/>
        </p:nvGraphicFramePr>
        <p:xfrm>
          <a:off x="6400800" y="4648200"/>
          <a:ext cx="2089150" cy="814388"/>
        </p:xfrm>
        <a:graphic>
          <a:graphicData uri="http://schemas.openxmlformats.org/presentationml/2006/ole">
            <mc:AlternateContent xmlns:mc="http://schemas.openxmlformats.org/markup-compatibility/2006">
              <mc:Choice xmlns:v="urn:schemas-microsoft-com:vml" Requires="v">
                <p:oleObj spid="_x0000_s288004" name="Equation" r:id="rId6" imgW="2095200" imgH="838080" progId="Equation.DSMT4">
                  <p:embed/>
                </p:oleObj>
              </mc:Choice>
              <mc:Fallback>
                <p:oleObj name="Equation" r:id="rId6" imgW="2095200" imgH="838080" progId="Equation.DSMT4">
                  <p:embed/>
                  <p:pic>
                    <p:nvPicPr>
                      <p:cNvPr id="0" name="Picture 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4648200"/>
                        <a:ext cx="2089150"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11"/>
          <p:cNvPicPr>
            <a:picLocks noChangeAspect="1" noChangeArrowheads="1"/>
          </p:cNvPicPr>
          <p:nvPr/>
        </p:nvPicPr>
        <p:blipFill>
          <a:blip r:embed="rId8" cstate="print"/>
          <a:srcRect/>
          <a:stretch>
            <a:fillRect/>
          </a:stretch>
        </p:blipFill>
        <p:spPr bwMode="auto">
          <a:xfrm>
            <a:off x="6705600" y="304800"/>
            <a:ext cx="2286000" cy="1044575"/>
          </a:xfrm>
          <a:prstGeom prst="rect">
            <a:avLst/>
          </a:prstGeom>
          <a:noFill/>
          <a:ln w="12700">
            <a:noFill/>
            <a:miter lim="800000"/>
            <a:headEnd type="none" w="lg" len="med"/>
            <a:tailEnd type="none" w="lg" len="med"/>
          </a:ln>
          <a:effectLst/>
        </p:spPr>
      </p:pic>
      <p:graphicFrame>
        <p:nvGraphicFramePr>
          <p:cNvPr id="287747" name="Object 3">
            <a:hlinkClick r:id="" action="ppaction://ole?verb=0"/>
          </p:cNvPr>
          <p:cNvGraphicFramePr>
            <a:graphicFrameLocks/>
          </p:cNvGraphicFramePr>
          <p:nvPr/>
        </p:nvGraphicFramePr>
        <p:xfrm>
          <a:off x="6019800" y="5715000"/>
          <a:ext cx="2895600" cy="896938"/>
        </p:xfrm>
        <a:graphic>
          <a:graphicData uri="http://schemas.openxmlformats.org/presentationml/2006/ole">
            <mc:AlternateContent xmlns:mc="http://schemas.openxmlformats.org/markup-compatibility/2006">
              <mc:Choice xmlns:v="urn:schemas-microsoft-com:vml" Requires="v">
                <p:oleObj spid="_x0000_s288005" name="Equation" r:id="rId9" imgW="2908080" imgH="927000" progId="Equation.DSMT4">
                  <p:embed/>
                </p:oleObj>
              </mc:Choice>
              <mc:Fallback>
                <p:oleObj name="Equation" r:id="rId9" imgW="2908080" imgH="927000" progId="Equation.DSMT4">
                  <p:embed/>
                  <p:pic>
                    <p:nvPicPr>
                      <p:cNvPr id="0" name="Picture 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800" y="5715000"/>
                        <a:ext cx="28956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Hydraulic Conclusions</a:t>
            </a:r>
          </a:p>
        </p:txBody>
      </p:sp>
      <p:sp>
        <p:nvSpPr>
          <p:cNvPr id="70659" name="Rectangle 3"/>
          <p:cNvSpPr>
            <a:spLocks noGrp="1" noChangeArrowheads="1"/>
          </p:cNvSpPr>
          <p:nvPr>
            <p:ph idx="1"/>
          </p:nvPr>
        </p:nvSpPr>
        <p:spPr>
          <a:xfrm>
            <a:off x="685800" y="1981200"/>
            <a:ext cx="7772400" cy="4572000"/>
          </a:xfrm>
        </p:spPr>
        <p:txBody>
          <a:bodyPr/>
          <a:lstStyle/>
          <a:p>
            <a:r>
              <a:rPr lang="en-US" sz="2600" dirty="0"/>
              <a:t>The water level in the flocculator and </a:t>
            </a:r>
            <a:r>
              <a:rPr lang="en-US" sz="2600" dirty="0" err="1"/>
              <a:t>sedimentor</a:t>
            </a:r>
            <a:r>
              <a:rPr lang="en-US" sz="2600" dirty="0"/>
              <a:t> is set by the settled water weir</a:t>
            </a:r>
          </a:p>
          <a:p>
            <a:r>
              <a:rPr lang="en-US" sz="2600" dirty="0"/>
              <a:t>The most significant head loss in the sedimentation tank is the orifices in the effluent manifold</a:t>
            </a:r>
          </a:p>
          <a:p>
            <a:r>
              <a:rPr lang="en-US" sz="2600" dirty="0"/>
              <a:t>The entrance tank water level is significantly higher than the flocculator due to head loss in the LFOM </a:t>
            </a:r>
          </a:p>
          <a:p>
            <a:r>
              <a:rPr lang="en-US" sz="2600" dirty="0"/>
              <a:t>The stock tanks have to be even higher to be able to flow by gravity thru the chemical doser and into the entrance tank.</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Nomenclature: a start</a:t>
            </a:r>
          </a:p>
        </p:txBody>
      </p:sp>
      <p:graphicFrame>
        <p:nvGraphicFramePr>
          <p:cNvPr id="48229" name="Group 101"/>
          <p:cNvGraphicFramePr>
            <a:graphicFrameLocks noGrp="1"/>
          </p:cNvGraphicFramePr>
          <p:nvPr>
            <p:extLst>
              <p:ext uri="{D42A27DB-BD31-4B8C-83A1-F6EECF244321}">
                <p14:modId xmlns:p14="http://schemas.microsoft.com/office/powerpoint/2010/main" val="1180025523"/>
              </p:ext>
            </p:extLst>
          </p:nvPr>
        </p:nvGraphicFramePr>
        <p:xfrm>
          <a:off x="264906" y="1600200"/>
          <a:ext cx="8534400" cy="5181600"/>
        </p:xfrm>
        <a:graphic>
          <a:graphicData uri="http://schemas.openxmlformats.org/drawingml/2006/table">
            <a:tbl>
              <a:tblPr/>
              <a:tblGrid>
                <a:gridCol w="12954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Symbol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Description</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Sub</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Q</a:t>
                      </a:r>
                      <a:endParaRPr kumimoji="0" lang="en-US" sz="1600" b="0" i="0" u="none" strike="noStrike" cap="none" normalizeH="0" baseline="-25000" dirty="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Flow</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P</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Port</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A</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Area</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M</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Manifold</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Piezometric head</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D</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Diffuser</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r h="315913">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h</a:t>
                      </a:r>
                      <a:r>
                        <a:rPr kumimoji="0" lang="en-US" sz="1600" b="0" i="0" u="none" strike="noStrike" cap="none" normalizeH="0" baseline="-25000">
                          <a:ln>
                            <a:noFill/>
                          </a:ln>
                          <a:solidFill>
                            <a:schemeClr val="tx1"/>
                          </a:solidFill>
                          <a:effectLst/>
                          <a:latin typeface="+mn-lt"/>
                        </a:rPr>
                        <a:t>L</a:t>
                      </a:r>
                      <a:endParaRPr kumimoji="0" lang="en-US" sz="1600" b="0" i="0" u="none" strike="noStrike" cap="none" normalizeH="0" baseline="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Total Head Loss</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expansion</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4"/>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HGL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Hydraulic Grade Line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1</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Short path</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5"/>
                  </a:ext>
                </a:extLst>
              </a:tr>
              <a:tr h="315913">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EGL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Energy Grade Line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n</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Long path</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6"/>
                  </a:ext>
                </a:extLst>
              </a:tr>
              <a:tr h="407988">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C</a:t>
                      </a:r>
                      <a:r>
                        <a:rPr kumimoji="0" lang="en-US" sz="1600" b="0" i="0" u="none" strike="noStrike" cap="none" normalizeH="0" baseline="-25000">
                          <a:ln>
                            <a:noFill/>
                          </a:ln>
                          <a:solidFill>
                            <a:schemeClr val="tx1"/>
                          </a:solidFill>
                          <a:effectLst/>
                          <a:latin typeface="+mn-lt"/>
                        </a:rPr>
                        <a:t>p</a:t>
                      </a:r>
                      <a:endParaRPr kumimoji="0" lang="en-US" sz="1600" b="0" i="0" u="none" strike="noStrike" cap="none" normalizeH="0" baseline="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Pressure Coefficient (includes shear and expansion effects)</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err="1">
                          <a:ln>
                            <a:noFill/>
                          </a:ln>
                          <a:solidFill>
                            <a:schemeClr val="tx1"/>
                          </a:solidFill>
                          <a:effectLst/>
                          <a:latin typeface="Symbol" panose="05050102010706020507" pitchFamily="18" charset="2"/>
                        </a:rPr>
                        <a:t>P</a:t>
                      </a:r>
                      <a:r>
                        <a:rPr kumimoji="0" lang="en-US" sz="1600" b="0" i="0" u="none" strike="noStrike" cap="none" normalizeH="0" baseline="-25000" dirty="0" err="1">
                          <a:ln>
                            <a:noFill/>
                          </a:ln>
                          <a:solidFill>
                            <a:schemeClr val="tx1"/>
                          </a:solidFill>
                          <a:effectLst/>
                          <a:latin typeface="+mn-lt"/>
                        </a:rPr>
                        <a:t>vc</a:t>
                      </a:r>
                      <a:endParaRPr kumimoji="0" lang="en-US" sz="1600" b="0" i="0" u="none" strike="noStrike" cap="none" normalizeH="0" baseline="-25000" dirty="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Area of the vena </a:t>
                      </a:r>
                      <a:r>
                        <a:rPr kumimoji="0" lang="en-US" sz="1600" b="0" i="0" u="none" strike="noStrike" cap="none" normalizeH="0" baseline="0" dirty="0" err="1">
                          <a:ln>
                            <a:noFill/>
                          </a:ln>
                          <a:solidFill>
                            <a:schemeClr val="tx1"/>
                          </a:solidFill>
                          <a:effectLst/>
                          <a:latin typeface="+mn-lt"/>
                        </a:rPr>
                        <a:t>contracta</a:t>
                      </a:r>
                      <a:r>
                        <a:rPr kumimoji="0" lang="en-US" sz="1600" b="0" i="0" u="none" strike="noStrike" cap="none" normalizeH="0" baseline="0" dirty="0">
                          <a:ln>
                            <a:noFill/>
                          </a:ln>
                          <a:solidFill>
                            <a:schemeClr val="tx1"/>
                          </a:solidFill>
                          <a:effectLst/>
                          <a:latin typeface="+mn-lt"/>
                        </a:rPr>
                        <a:t> divided by the orifice area = 0.62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8"/>
                  </a:ext>
                </a:extLst>
              </a:tr>
              <a:tr h="334963">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D</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Diameter</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9"/>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Symbol" panose="05050102010706020507" pitchFamily="18" charset="2"/>
                        </a:rPr>
                        <a:t>P</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Dimensionless ratio</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1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n</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Number of ports</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11"/>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p</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Pressure at the centroid of a control surface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855321103"/>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Average velocity across a control surface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3818985006"/>
                  </a:ext>
                </a:extLst>
              </a:tr>
            </a:tbl>
          </a:graphicData>
        </a:graphic>
      </p:graphicFrame>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773" y="2661937"/>
            <a:ext cx="204854" cy="206683"/>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71647" y="6553200"/>
            <a:ext cx="89014" cy="121937"/>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Group 55"/>
          <p:cNvGrpSpPr/>
          <p:nvPr/>
        </p:nvGrpSpPr>
        <p:grpSpPr>
          <a:xfrm>
            <a:off x="1877991" y="1295400"/>
            <a:ext cx="2922610" cy="287044"/>
            <a:chOff x="1065321" y="1837678"/>
            <a:chExt cx="7563774" cy="4722920"/>
          </a:xfrm>
        </p:grpSpPr>
        <p:sp>
          <p:nvSpPr>
            <p:cNvPr id="57" name="Rectangle 56"/>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8" name="Freeform 57"/>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 name="Title 1"/>
          <p:cNvSpPr>
            <a:spLocks noGrp="1"/>
          </p:cNvSpPr>
          <p:nvPr>
            <p:ph type="title"/>
          </p:nvPr>
        </p:nvSpPr>
        <p:spPr/>
        <p:txBody>
          <a:bodyPr/>
          <a:lstStyle/>
          <a:p>
            <a:r>
              <a:rPr lang="en-US" dirty="0"/>
              <a:t>Piezometric head</a:t>
            </a:r>
          </a:p>
        </p:txBody>
      </p:sp>
      <p:sp>
        <p:nvSpPr>
          <p:cNvPr id="3" name="Content Placeholder 2">
            <a:extLst>
              <a:ext uri="{FF2B5EF4-FFF2-40B4-BE49-F238E27FC236}">
                <a16:creationId xmlns:a16="http://schemas.microsoft.com/office/drawing/2014/main" id="{804F6CBC-D16B-4B8A-ACD2-8B5FC103CFE2}"/>
              </a:ext>
            </a:extLst>
          </p:cNvPr>
          <p:cNvSpPr>
            <a:spLocks noGrp="1"/>
          </p:cNvSpPr>
          <p:nvPr>
            <p:ph idx="1"/>
          </p:nvPr>
        </p:nvSpPr>
        <p:spPr>
          <a:xfrm>
            <a:off x="8991600" y="1600200"/>
            <a:ext cx="3048000" cy="4525963"/>
          </a:xfrm>
        </p:spPr>
        <p:txBody>
          <a:bodyPr/>
          <a:lstStyle/>
          <a:p>
            <a:r>
              <a:rPr lang="en-US" sz="2800" dirty="0"/>
              <a:t>What sets H?</a:t>
            </a:r>
          </a:p>
          <a:p>
            <a:r>
              <a:rPr lang="en-US" sz="2800" dirty="0"/>
              <a:t>What sets change in piezometric head between port 1 and port n?</a:t>
            </a:r>
          </a:p>
          <a:p>
            <a:endParaRPr lang="en-US" sz="2800" dirty="0"/>
          </a:p>
        </p:txBody>
      </p:sp>
      <p:grpSp>
        <p:nvGrpSpPr>
          <p:cNvPr id="7" name="Group 6"/>
          <p:cNvGrpSpPr/>
          <p:nvPr/>
        </p:nvGrpSpPr>
        <p:grpSpPr>
          <a:xfrm>
            <a:off x="1065321" y="1837678"/>
            <a:ext cx="7563774" cy="4722920"/>
            <a:chOff x="1065321" y="1837678"/>
            <a:chExt cx="7563774" cy="4722920"/>
          </a:xfrm>
        </p:grpSpPr>
        <p:sp>
          <p:nvSpPr>
            <p:cNvPr id="4" name="Rectangle 3"/>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 name="Freeform 4"/>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Isosceles Triangle 5"/>
          <p:cNvSpPr/>
          <p:nvPr/>
        </p:nvSpPr>
        <p:spPr bwMode="auto">
          <a:xfrm flipV="1">
            <a:off x="2510265" y="1830830"/>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rot="18813522">
            <a:off x="4652171" y="936129"/>
            <a:ext cx="1271908" cy="5707752"/>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54897"/>
              <a:gd name="connsiteY0" fmla="*/ 0 h 4722920"/>
              <a:gd name="connsiteX1" fmla="*/ 0 w 7554897"/>
              <a:gd name="connsiteY1" fmla="*/ 4722920 h 4722920"/>
              <a:gd name="connsiteX2" fmla="*/ 7554897 w 7554897"/>
              <a:gd name="connsiteY2" fmla="*/ 4714042 h 4722920"/>
              <a:gd name="connsiteX3" fmla="*/ 7299344 w 7554897"/>
              <a:gd name="connsiteY3" fmla="*/ 167653 h 4722920"/>
              <a:gd name="connsiteX0" fmla="*/ 0 w 7572230"/>
              <a:gd name="connsiteY0" fmla="*/ 0 h 4722920"/>
              <a:gd name="connsiteX1" fmla="*/ 0 w 7572230"/>
              <a:gd name="connsiteY1" fmla="*/ 4722920 h 4722920"/>
              <a:gd name="connsiteX2" fmla="*/ 7554897 w 7572230"/>
              <a:gd name="connsiteY2" fmla="*/ 4714042 h 4722920"/>
              <a:gd name="connsiteX3" fmla="*/ 7572237 w 7572230"/>
              <a:gd name="connsiteY3" fmla="*/ 323062 h 4722920"/>
              <a:gd name="connsiteX4" fmla="*/ 7299344 w 7572230"/>
              <a:gd name="connsiteY4" fmla="*/ 167653 h 4722920"/>
              <a:gd name="connsiteX0" fmla="*/ 382350 w 7954580"/>
              <a:gd name="connsiteY0" fmla="*/ 0 h 4722920"/>
              <a:gd name="connsiteX1" fmla="*/ -8 w 7954580"/>
              <a:gd name="connsiteY1" fmla="*/ 106649 h 4722920"/>
              <a:gd name="connsiteX2" fmla="*/ 382350 w 7954580"/>
              <a:gd name="connsiteY2" fmla="*/ 4722920 h 4722920"/>
              <a:gd name="connsiteX3" fmla="*/ 7937247 w 7954580"/>
              <a:gd name="connsiteY3" fmla="*/ 4714042 h 4722920"/>
              <a:gd name="connsiteX4" fmla="*/ 7954587 w 7954580"/>
              <a:gd name="connsiteY4" fmla="*/ 323062 h 4722920"/>
              <a:gd name="connsiteX5" fmla="*/ 7681694 w 7954580"/>
              <a:gd name="connsiteY5" fmla="*/ 167653 h 4722920"/>
              <a:gd name="connsiteX0" fmla="*/ 26219109 w 26219098"/>
              <a:gd name="connsiteY0" fmla="*/ 0 h 5582698"/>
              <a:gd name="connsiteX1" fmla="*/ -8 w 26219098"/>
              <a:gd name="connsiteY1" fmla="*/ 966427 h 5582698"/>
              <a:gd name="connsiteX2" fmla="*/ 382350 w 26219098"/>
              <a:gd name="connsiteY2" fmla="*/ 5582698 h 5582698"/>
              <a:gd name="connsiteX3" fmla="*/ 7937247 w 26219098"/>
              <a:gd name="connsiteY3" fmla="*/ 5573820 h 5582698"/>
              <a:gd name="connsiteX4" fmla="*/ 7954587 w 26219098"/>
              <a:gd name="connsiteY4" fmla="*/ 1182840 h 5582698"/>
              <a:gd name="connsiteX5" fmla="*/ 7681694 w 26219098"/>
              <a:gd name="connsiteY5" fmla="*/ 1027431 h 5582698"/>
              <a:gd name="connsiteX0" fmla="*/ 26219109 w 32805868"/>
              <a:gd name="connsiteY0" fmla="*/ 0 h 5582698"/>
              <a:gd name="connsiteX1" fmla="*/ -8 w 32805868"/>
              <a:gd name="connsiteY1" fmla="*/ 966427 h 5582698"/>
              <a:gd name="connsiteX2" fmla="*/ 382350 w 32805868"/>
              <a:gd name="connsiteY2" fmla="*/ 5582698 h 5582698"/>
              <a:gd name="connsiteX3" fmla="*/ 7937247 w 32805868"/>
              <a:gd name="connsiteY3" fmla="*/ 5573820 h 5582698"/>
              <a:gd name="connsiteX4" fmla="*/ 7954587 w 32805868"/>
              <a:gd name="connsiteY4" fmla="*/ 1182840 h 5582698"/>
              <a:gd name="connsiteX5" fmla="*/ 32805871 w 32805868"/>
              <a:gd name="connsiteY5" fmla="*/ 265244 h 558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05868" h="5582698">
                <a:moveTo>
                  <a:pt x="26219109" y="0"/>
                </a:moveTo>
                <a:lnTo>
                  <a:pt x="-8" y="966427"/>
                </a:lnTo>
                <a:lnTo>
                  <a:pt x="382350" y="5582698"/>
                </a:lnTo>
                <a:lnTo>
                  <a:pt x="7937247" y="5573820"/>
                </a:lnTo>
                <a:cubicBezTo>
                  <a:pt x="7943025" y="4110160"/>
                  <a:pt x="7948809" y="2646500"/>
                  <a:pt x="7954587" y="1182840"/>
                </a:cubicBezTo>
                <a:lnTo>
                  <a:pt x="32805871" y="265244"/>
                </a:lnTo>
              </a:path>
            </a:pathLst>
          </a:custGeom>
          <a:solidFill>
            <a:schemeClr val="accent3">
              <a:lumMod val="60000"/>
              <a:lumOff val="4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Oval 10"/>
          <p:cNvSpPr/>
          <p:nvPr/>
        </p:nvSpPr>
        <p:spPr bwMode="auto">
          <a:xfrm>
            <a:off x="3581400" y="-218851"/>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Arc 11"/>
          <p:cNvSpPr/>
          <p:nvPr/>
        </p:nvSpPr>
        <p:spPr bwMode="auto">
          <a:xfrm>
            <a:off x="8413812" y="2098088"/>
            <a:ext cx="381000" cy="457200"/>
          </a:xfrm>
          <a:prstGeom prst="arc">
            <a:avLst/>
          </a:prstGeom>
          <a:noFill/>
          <a:ln w="762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Oval 12"/>
          <p:cNvSpPr/>
          <p:nvPr/>
        </p:nvSpPr>
        <p:spPr bwMode="auto">
          <a:xfrm>
            <a:off x="8728969" y="2335566"/>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0" name="Group 39"/>
          <p:cNvGrpSpPr/>
          <p:nvPr/>
        </p:nvGrpSpPr>
        <p:grpSpPr>
          <a:xfrm>
            <a:off x="4343400" y="3276600"/>
            <a:ext cx="2700755" cy="2772055"/>
            <a:chOff x="4343400" y="3276600"/>
            <a:chExt cx="2700755" cy="2772055"/>
          </a:xfrm>
        </p:grpSpPr>
        <p:sp>
          <p:nvSpPr>
            <p:cNvPr id="14" name="Rectangle 13"/>
            <p:cNvSpPr/>
            <p:nvPr/>
          </p:nvSpPr>
          <p:spPr bwMode="auto">
            <a:xfrm rot="18779528">
              <a:off x="4267200" y="3352800"/>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Rectangle 14"/>
            <p:cNvSpPr/>
            <p:nvPr/>
          </p:nvSpPr>
          <p:spPr bwMode="auto">
            <a:xfrm rot="18779528">
              <a:off x="4792111" y="3861491"/>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Rectangle 15"/>
            <p:cNvSpPr/>
            <p:nvPr/>
          </p:nvSpPr>
          <p:spPr bwMode="auto">
            <a:xfrm rot="18779528">
              <a:off x="5317022" y="4370182"/>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Rectangle 16"/>
            <p:cNvSpPr/>
            <p:nvPr/>
          </p:nvSpPr>
          <p:spPr bwMode="auto">
            <a:xfrm rot="18779528">
              <a:off x="5841933" y="4878873"/>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Rectangle 17"/>
            <p:cNvSpPr/>
            <p:nvPr/>
          </p:nvSpPr>
          <p:spPr bwMode="auto">
            <a:xfrm rot="18779528">
              <a:off x="6366844" y="5387564"/>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rot="18779528">
              <a:off x="6891755" y="5896255"/>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0" name="TextBox 19"/>
          <p:cNvSpPr txBox="1"/>
          <p:nvPr/>
        </p:nvSpPr>
        <p:spPr>
          <a:xfrm>
            <a:off x="192971" y="1788392"/>
            <a:ext cx="785793" cy="523220"/>
          </a:xfrm>
          <a:prstGeom prst="rect">
            <a:avLst/>
          </a:prstGeom>
          <a:noFill/>
        </p:spPr>
        <p:txBody>
          <a:bodyPr wrap="none" rtlCol="0">
            <a:spAutoFit/>
          </a:bodyPr>
          <a:lstStyle/>
          <a:p>
            <a:r>
              <a:rPr lang="en-US" dirty="0"/>
              <a:t>Z=0</a:t>
            </a:r>
          </a:p>
        </p:txBody>
      </p:sp>
      <p:sp>
        <p:nvSpPr>
          <p:cNvPr id="21" name="Isosceles Triangle 20"/>
          <p:cNvSpPr/>
          <p:nvPr/>
        </p:nvSpPr>
        <p:spPr bwMode="auto">
          <a:xfrm flipV="1">
            <a:off x="2418301" y="1075912"/>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 name="Straight Connector 23"/>
          <p:cNvCxnSpPr/>
          <p:nvPr/>
        </p:nvCxnSpPr>
        <p:spPr bwMode="auto">
          <a:xfrm flipH="1">
            <a:off x="1341620" y="1307718"/>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26" name="Straight Arrow Connector 25"/>
          <p:cNvCxnSpPr/>
          <p:nvPr/>
        </p:nvCxnSpPr>
        <p:spPr bwMode="auto">
          <a:xfrm>
            <a:off x="1575782" y="1295400"/>
            <a:ext cx="0" cy="74959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28" name="TextBox 27"/>
          <p:cNvSpPr txBox="1"/>
          <p:nvPr/>
        </p:nvSpPr>
        <p:spPr>
          <a:xfrm>
            <a:off x="1097874" y="4691628"/>
            <a:ext cx="4554048" cy="1815882"/>
          </a:xfrm>
          <a:prstGeom prst="rect">
            <a:avLst/>
          </a:prstGeom>
          <a:noFill/>
        </p:spPr>
        <p:txBody>
          <a:bodyPr wrap="square" rtlCol="0">
            <a:spAutoFit/>
          </a:bodyPr>
          <a:lstStyle/>
          <a:p>
            <a:r>
              <a:rPr lang="en-US" dirty="0"/>
              <a:t>What is the piezometric head</a:t>
            </a:r>
          </a:p>
          <a:p>
            <a:r>
              <a:rPr lang="en-US" dirty="0"/>
              <a:t>in the tank?</a:t>
            </a:r>
          </a:p>
          <a:p>
            <a:r>
              <a:rPr lang="en-US" dirty="0"/>
              <a:t>In the pipe (no flow)? </a:t>
            </a:r>
          </a:p>
          <a:p>
            <a:r>
              <a:rPr lang="en-US" dirty="0"/>
              <a:t>In the manifold (with flow)</a:t>
            </a:r>
          </a:p>
        </p:txBody>
      </p:sp>
      <p:pic>
        <p:nvPicPr>
          <p:cNvPr id="42" name="Picture 4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013920" y="5316079"/>
            <a:ext cx="1074287" cy="211810"/>
          </a:xfrm>
          <a:prstGeom prst="rect">
            <a:avLst/>
          </a:prstGeom>
        </p:spPr>
      </p:pic>
      <p:pic>
        <p:nvPicPr>
          <p:cNvPr id="44" name="Picture 43"/>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403417" y="5709010"/>
            <a:ext cx="1133715" cy="245334"/>
          </a:xfrm>
          <a:prstGeom prst="rect">
            <a:avLst/>
          </a:prstGeom>
        </p:spPr>
      </p:pic>
      <p:grpSp>
        <p:nvGrpSpPr>
          <p:cNvPr id="67" name="Group 66"/>
          <p:cNvGrpSpPr/>
          <p:nvPr/>
        </p:nvGrpSpPr>
        <p:grpSpPr>
          <a:xfrm>
            <a:off x="4015840" y="2102265"/>
            <a:ext cx="4532694" cy="769046"/>
            <a:chOff x="4015840" y="2102265"/>
            <a:chExt cx="4532694" cy="769046"/>
          </a:xfrm>
        </p:grpSpPr>
        <p:sp>
          <p:nvSpPr>
            <p:cNvPr id="29" name="Left Brace 28"/>
            <p:cNvSpPr/>
            <p:nvPr/>
          </p:nvSpPr>
          <p:spPr bwMode="auto">
            <a:xfrm rot="16200000" flipH="1">
              <a:off x="4471963" y="1891909"/>
              <a:ext cx="177316" cy="1089562"/>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7" name="Left Brace 36"/>
            <p:cNvSpPr/>
            <p:nvPr/>
          </p:nvSpPr>
          <p:spPr bwMode="auto">
            <a:xfrm rot="16200000" flipH="1">
              <a:off x="6619137" y="1905486"/>
              <a:ext cx="131714" cy="1108016"/>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45" name="Picture 44"/>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4052653" y="2447145"/>
              <a:ext cx="4495881" cy="424166"/>
            </a:xfrm>
            <a:prstGeom prst="rect">
              <a:avLst/>
            </a:prstGeom>
          </p:spPr>
        </p:pic>
        <p:pic>
          <p:nvPicPr>
            <p:cNvPr id="46" name="Picture 45"/>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4371308" y="2110082"/>
              <a:ext cx="461050" cy="241503"/>
            </a:xfrm>
            <a:prstGeom prst="rect">
              <a:avLst/>
            </a:prstGeom>
          </p:spPr>
        </p:pic>
        <p:pic>
          <p:nvPicPr>
            <p:cNvPr id="47" name="Picture 46"/>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6475160" y="2102265"/>
              <a:ext cx="492414" cy="243071"/>
            </a:xfrm>
            <a:prstGeom prst="rect">
              <a:avLst/>
            </a:prstGeom>
          </p:spPr>
        </p:pic>
      </p:grpSp>
      <p:pic>
        <p:nvPicPr>
          <p:cNvPr id="34" name="Picture 33"/>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502373" y="3532327"/>
            <a:ext cx="1246476" cy="166095"/>
          </a:xfrm>
          <a:prstGeom prst="rect">
            <a:avLst/>
          </a:prstGeom>
        </p:spPr>
      </p:pic>
      <p:pic>
        <p:nvPicPr>
          <p:cNvPr id="39" name="Picture 38"/>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463144" y="2980501"/>
            <a:ext cx="1415619" cy="315429"/>
          </a:xfrm>
          <a:prstGeom prst="rect">
            <a:avLst/>
          </a:prstGeom>
        </p:spPr>
      </p:pic>
      <p:grpSp>
        <p:nvGrpSpPr>
          <p:cNvPr id="41" name="Group 40"/>
          <p:cNvGrpSpPr/>
          <p:nvPr/>
        </p:nvGrpSpPr>
        <p:grpSpPr>
          <a:xfrm>
            <a:off x="3459565" y="3500485"/>
            <a:ext cx="309643" cy="338554"/>
            <a:chOff x="3459565" y="3500485"/>
            <a:chExt cx="309643" cy="338554"/>
          </a:xfrm>
        </p:grpSpPr>
        <p:sp>
          <p:nvSpPr>
            <p:cNvPr id="35" name="Oval 34"/>
            <p:cNvSpPr/>
            <p:nvPr/>
          </p:nvSpPr>
          <p:spPr bwMode="auto">
            <a:xfrm>
              <a:off x="3459565" y="3525441"/>
              <a:ext cx="91498" cy="116712"/>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TextBox 35"/>
            <p:cNvSpPr txBox="1"/>
            <p:nvPr/>
          </p:nvSpPr>
          <p:spPr>
            <a:xfrm>
              <a:off x="3481950" y="3500485"/>
              <a:ext cx="287258" cy="338554"/>
            </a:xfrm>
            <a:prstGeom prst="rect">
              <a:avLst/>
            </a:prstGeom>
            <a:noFill/>
          </p:spPr>
          <p:txBody>
            <a:bodyPr wrap="none" rtlCol="0">
              <a:spAutoFit/>
            </a:bodyPr>
            <a:lstStyle/>
            <a:p>
              <a:r>
                <a:rPr lang="en-US" sz="1600" dirty="0"/>
                <a:t>1</a:t>
              </a:r>
            </a:p>
          </p:txBody>
        </p:sp>
      </p:grpSp>
      <p:pic>
        <p:nvPicPr>
          <p:cNvPr id="38" name="Picture 37"/>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502373" y="3918144"/>
            <a:ext cx="751238" cy="210286"/>
          </a:xfrm>
          <a:prstGeom prst="rect">
            <a:avLst/>
          </a:prstGeom>
        </p:spPr>
      </p:pic>
      <p:cxnSp>
        <p:nvCxnSpPr>
          <p:cNvPr id="59" name="Straight Connector 58"/>
          <p:cNvCxnSpPr/>
          <p:nvPr/>
        </p:nvCxnSpPr>
        <p:spPr bwMode="auto">
          <a:xfrm flipH="1">
            <a:off x="1320602" y="2044997"/>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22" name="TextBox 21"/>
          <p:cNvSpPr txBox="1"/>
          <p:nvPr/>
        </p:nvSpPr>
        <p:spPr>
          <a:xfrm>
            <a:off x="1353606" y="1426750"/>
            <a:ext cx="444352" cy="523220"/>
          </a:xfrm>
          <a:prstGeom prst="rect">
            <a:avLst/>
          </a:prstGeom>
          <a:solidFill>
            <a:schemeClr val="bg1"/>
          </a:solidFill>
        </p:spPr>
        <p:txBody>
          <a:bodyPr wrap="none" rtlCol="0">
            <a:spAutoFit/>
          </a:bodyPr>
          <a:lstStyle/>
          <a:p>
            <a:r>
              <a:rPr lang="en-US" dirty="0"/>
              <a:t>H</a:t>
            </a:r>
          </a:p>
        </p:txBody>
      </p:sp>
      <p:grpSp>
        <p:nvGrpSpPr>
          <p:cNvPr id="70" name="Group 69"/>
          <p:cNvGrpSpPr/>
          <p:nvPr/>
        </p:nvGrpSpPr>
        <p:grpSpPr>
          <a:xfrm>
            <a:off x="4002662" y="2944736"/>
            <a:ext cx="3150966" cy="3069910"/>
            <a:chOff x="4002662" y="2944736"/>
            <a:chExt cx="3150966" cy="3069910"/>
          </a:xfrm>
        </p:grpSpPr>
        <p:grpSp>
          <p:nvGrpSpPr>
            <p:cNvPr id="69" name="Group 68"/>
            <p:cNvGrpSpPr/>
            <p:nvPr/>
          </p:nvGrpSpPr>
          <p:grpSpPr>
            <a:xfrm>
              <a:off x="6701652" y="5475295"/>
              <a:ext cx="451976" cy="539351"/>
              <a:chOff x="6701652" y="5475295"/>
              <a:chExt cx="451976" cy="539351"/>
            </a:xfrm>
          </p:grpSpPr>
          <p:cxnSp>
            <p:nvCxnSpPr>
              <p:cNvPr id="50" name="Straight Connector 49"/>
              <p:cNvCxnSpPr/>
              <p:nvPr/>
            </p:nvCxnSpPr>
            <p:spPr bwMode="auto">
              <a:xfrm flipV="1">
                <a:off x="6701652" y="5782538"/>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55" name="TextBox 54"/>
              <p:cNvSpPr txBox="1"/>
              <p:nvPr/>
            </p:nvSpPr>
            <p:spPr>
              <a:xfrm>
                <a:off x="6853546" y="5475295"/>
                <a:ext cx="300082" cy="369332"/>
              </a:xfrm>
              <a:prstGeom prst="rect">
                <a:avLst/>
              </a:prstGeom>
              <a:noFill/>
            </p:spPr>
            <p:txBody>
              <a:bodyPr wrap="none" rtlCol="0">
                <a:spAutoFit/>
              </a:bodyPr>
              <a:lstStyle/>
              <a:p>
                <a:r>
                  <a:rPr lang="en-US" sz="1800" dirty="0"/>
                  <a:t>n</a:t>
                </a:r>
              </a:p>
            </p:txBody>
          </p:sp>
        </p:grpSp>
        <p:grpSp>
          <p:nvGrpSpPr>
            <p:cNvPr id="68" name="Group 67"/>
            <p:cNvGrpSpPr/>
            <p:nvPr/>
          </p:nvGrpSpPr>
          <p:grpSpPr>
            <a:xfrm>
              <a:off x="4002662" y="2944736"/>
              <a:ext cx="452471" cy="541324"/>
              <a:chOff x="4002662" y="2944736"/>
              <a:chExt cx="452471" cy="541324"/>
            </a:xfrm>
          </p:grpSpPr>
          <p:sp>
            <p:nvSpPr>
              <p:cNvPr id="54" name="TextBox 53"/>
              <p:cNvSpPr txBox="1"/>
              <p:nvPr/>
            </p:nvSpPr>
            <p:spPr>
              <a:xfrm>
                <a:off x="4155051" y="2944736"/>
                <a:ext cx="300082" cy="369332"/>
              </a:xfrm>
              <a:prstGeom prst="rect">
                <a:avLst/>
              </a:prstGeom>
              <a:noFill/>
            </p:spPr>
            <p:txBody>
              <a:bodyPr wrap="none" rtlCol="0">
                <a:spAutoFit/>
              </a:bodyPr>
              <a:lstStyle/>
              <a:p>
                <a:r>
                  <a:rPr lang="en-US" sz="1800" dirty="0"/>
                  <a:t>1</a:t>
                </a:r>
              </a:p>
            </p:txBody>
          </p:sp>
          <p:cxnSp>
            <p:nvCxnSpPr>
              <p:cNvPr id="61" name="Straight Connector 60"/>
              <p:cNvCxnSpPr/>
              <p:nvPr/>
            </p:nvCxnSpPr>
            <p:spPr bwMode="auto">
              <a:xfrm flipV="1">
                <a:off x="4002662" y="3253952"/>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grpSp>
      </p:grpSp>
      <p:pic>
        <p:nvPicPr>
          <p:cNvPr id="62" name="Picture 61"/>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648333" y="3027015"/>
            <a:ext cx="3043549" cy="541400"/>
          </a:xfrm>
          <a:prstGeom prst="rect">
            <a:avLst/>
          </a:prstGeom>
        </p:spPr>
      </p:pic>
      <p:pic>
        <p:nvPicPr>
          <p:cNvPr id="65" name="Picture 64"/>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5283731" y="3753819"/>
            <a:ext cx="1923047" cy="451048"/>
          </a:xfrm>
          <a:prstGeom prst="rect">
            <a:avLst/>
          </a:prstGeom>
        </p:spPr>
      </p:pic>
      <p:sp>
        <p:nvSpPr>
          <p:cNvPr id="66" name="TextBox 65"/>
          <p:cNvSpPr txBox="1"/>
          <p:nvPr/>
        </p:nvSpPr>
        <p:spPr>
          <a:xfrm>
            <a:off x="6181679" y="4287682"/>
            <a:ext cx="2516009" cy="923330"/>
          </a:xfrm>
          <a:prstGeom prst="rect">
            <a:avLst/>
          </a:prstGeom>
          <a:noFill/>
        </p:spPr>
        <p:txBody>
          <a:bodyPr wrap="square" rtlCol="0">
            <a:spAutoFit/>
          </a:bodyPr>
          <a:lstStyle/>
          <a:p>
            <a:r>
              <a:rPr lang="en-US" sz="1800" dirty="0"/>
              <a:t>Piezometric head in an outlet manifold increases in direction of flow!</a:t>
            </a:r>
          </a:p>
        </p:txBody>
      </p:sp>
      <p:sp>
        <p:nvSpPr>
          <p:cNvPr id="52" name="TextBox 51"/>
          <p:cNvSpPr txBox="1"/>
          <p:nvPr/>
        </p:nvSpPr>
        <p:spPr>
          <a:xfrm>
            <a:off x="7247925" y="3628776"/>
            <a:ext cx="1332371" cy="646331"/>
          </a:xfrm>
          <a:prstGeom prst="rect">
            <a:avLst/>
          </a:prstGeom>
          <a:noFill/>
        </p:spPr>
        <p:txBody>
          <a:bodyPr wrap="square" rtlCol="0">
            <a:spAutoFit/>
          </a:bodyPr>
          <a:lstStyle/>
          <a:p>
            <a:r>
              <a:rPr lang="en-US" sz="1800" dirty="0"/>
              <a:t>Neglect head loss</a:t>
            </a:r>
          </a:p>
        </p:txBody>
      </p:sp>
    </p:spTree>
    <p:extLst>
      <p:ext uri="{BB962C8B-B14F-4D97-AF65-F5344CB8AC3E}">
        <p14:creationId xmlns:p14="http://schemas.microsoft.com/office/powerpoint/2010/main" val="4118479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42" presetClass="path" presetSubtype="0" repeatCount="indefinite" accel="50000" decel="50000" fill="remove" grpId="0" nodeType="withEffect">
                                  <p:stCondLst>
                                    <p:cond delay="0"/>
                                  </p:stCondLst>
                                  <p:childTnLst>
                                    <p:animMotion origin="layout" path="M 0 -0.0449 L 0 0.25 " pathEditMode="relative" rAng="0" ptsTypes="AA">
                                      <p:cBhvr>
                                        <p:cTn id="54" dur="2000" fill="hold"/>
                                        <p:tgtEl>
                                          <p:spTgt spid="11"/>
                                        </p:tgtEl>
                                        <p:attrNameLst>
                                          <p:attrName>ppt_x</p:attrName>
                                          <p:attrName>ppt_y</p:attrName>
                                        </p:attrNameLst>
                                      </p:cBhvr>
                                      <p:rCtr x="0" y="14745"/>
                                    </p:animMotion>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1" nodeType="after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42" presetClass="path" presetSubtype="0" repeatCount="indefinite" accel="50000" decel="50000" fill="remove" grpId="0" nodeType="withEffect">
                                  <p:stCondLst>
                                    <p:cond delay="0"/>
                                  </p:stCondLst>
                                  <p:childTnLst>
                                    <p:animMotion origin="layout" path="M -8.33333E-7 2.59259E-6 L -0.00121 0.69328 " pathEditMode="relative" rAng="0" ptsTypes="AA">
                                      <p:cBhvr>
                                        <p:cTn id="62" dur="2000" fill="hold"/>
                                        <p:tgtEl>
                                          <p:spTgt spid="13"/>
                                        </p:tgtEl>
                                        <p:attrNameLst>
                                          <p:attrName>ppt_x</p:attrName>
                                          <p:attrName>ppt_y</p:attrName>
                                        </p:attrNameLst>
                                      </p:cBhvr>
                                      <p:rCtr x="-69" y="34653"/>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animBg="1"/>
      <p:bldP spid="13" grpId="0" animBg="1"/>
      <p:bldP spid="13" grpId="1" animBg="1"/>
      <p:bldP spid="28" grpId="0" uiExpand="1" build="p"/>
      <p:bldP spid="66" grpId="0"/>
      <p:bldP spid="5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Series of m Manifolds</a:t>
            </a: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76827" y="1824543"/>
            <a:ext cx="2732190" cy="758857"/>
          </a:xfrm>
          <a:prstGeom prst="rect">
            <a:avLst/>
          </a:prstGeom>
        </p:spPr>
      </p:pic>
      <p:sp>
        <p:nvSpPr>
          <p:cNvPr id="8" name="TextBox 7"/>
          <p:cNvSpPr txBox="1"/>
          <p:nvPr/>
        </p:nvSpPr>
        <p:spPr>
          <a:xfrm>
            <a:off x="4343401" y="1824543"/>
            <a:ext cx="4267200" cy="1477328"/>
          </a:xfrm>
          <a:prstGeom prst="rect">
            <a:avLst/>
          </a:prstGeom>
          <a:noFill/>
        </p:spPr>
        <p:txBody>
          <a:bodyPr wrap="square" rtlCol="0">
            <a:spAutoFit/>
          </a:bodyPr>
          <a:lstStyle/>
          <a:p>
            <a:r>
              <a:rPr lang="en-US" sz="1800" dirty="0"/>
              <a:t>Where m is the number of manifolds in series</a:t>
            </a:r>
          </a:p>
          <a:p>
            <a:r>
              <a:rPr lang="en-US" sz="1800" dirty="0"/>
              <a:t>Here this nomenclature is indicating that the subscript would actually have this many repeated 1s or ns.</a:t>
            </a:r>
          </a:p>
        </p:txBody>
      </p:sp>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85446" y="3332047"/>
            <a:ext cx="2323809" cy="665905"/>
          </a:xfrm>
          <a:prstGeom prst="rect">
            <a:avLst/>
          </a:prstGeom>
        </p:spPr>
      </p:pic>
      <p:pic>
        <p:nvPicPr>
          <p:cNvPr id="17" name="Picture 1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142588" y="4281303"/>
            <a:ext cx="2209524" cy="492190"/>
          </a:xfrm>
          <a:prstGeom prst="rect">
            <a:avLst/>
          </a:prstGeom>
        </p:spPr>
      </p:pic>
      <p:pic>
        <p:nvPicPr>
          <p:cNvPr id="19" name="Picture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25398" y="5065988"/>
            <a:ext cx="2983619" cy="505905"/>
          </a:xfrm>
          <a:prstGeom prst="rect">
            <a:avLst/>
          </a:prstGeom>
        </p:spPr>
      </p:pic>
      <p:pic>
        <p:nvPicPr>
          <p:cNvPr id="22" name="Picture 2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91399" y="5911952"/>
            <a:ext cx="2267428" cy="608000"/>
          </a:xfrm>
          <a:prstGeom prst="rect">
            <a:avLst/>
          </a:prstGeom>
        </p:spPr>
      </p:pic>
      <p:pic>
        <p:nvPicPr>
          <p:cNvPr id="25" name="Picture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722159" y="5911952"/>
            <a:ext cx="1987047" cy="608000"/>
          </a:xfrm>
          <a:prstGeom prst="rect">
            <a:avLst/>
          </a:prstGeom>
        </p:spPr>
      </p:pic>
    </p:spTree>
    <p:extLst>
      <p:ext uri="{BB962C8B-B14F-4D97-AF65-F5344CB8AC3E}">
        <p14:creationId xmlns:p14="http://schemas.microsoft.com/office/powerpoint/2010/main" val="38689355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6F828-7339-40F4-B037-9959247EF819}"/>
              </a:ext>
            </a:extLst>
          </p:cNvPr>
          <p:cNvSpPr>
            <a:spLocks noGrp="1"/>
          </p:cNvSpPr>
          <p:nvPr>
            <p:ph type="title"/>
          </p:nvPr>
        </p:nvSpPr>
        <p:spPr>
          <a:xfrm>
            <a:off x="457199" y="228600"/>
            <a:ext cx="11277601" cy="1143000"/>
          </a:xfrm>
        </p:spPr>
        <p:txBody>
          <a:bodyPr/>
          <a:lstStyle/>
          <a:p>
            <a:r>
              <a:rPr lang="en-US" dirty="0"/>
              <a:t>Flow in parallel: Unequal flow division is a waste of resources</a:t>
            </a:r>
          </a:p>
        </p:txBody>
      </p:sp>
      <p:sp>
        <p:nvSpPr>
          <p:cNvPr id="3" name="Content Placeholder 2">
            <a:extLst>
              <a:ext uri="{FF2B5EF4-FFF2-40B4-BE49-F238E27FC236}">
                <a16:creationId xmlns:a16="http://schemas.microsoft.com/office/drawing/2014/main" id="{340A5A2B-5523-4946-A076-48350762E693}"/>
              </a:ext>
            </a:extLst>
          </p:cNvPr>
          <p:cNvSpPr>
            <a:spLocks noGrp="1"/>
          </p:cNvSpPr>
          <p:nvPr>
            <p:ph idx="1"/>
          </p:nvPr>
        </p:nvSpPr>
        <p:spPr>
          <a:xfrm>
            <a:off x="457200" y="1600200"/>
            <a:ext cx="4800600" cy="4525963"/>
          </a:xfrm>
        </p:spPr>
        <p:txBody>
          <a:bodyPr/>
          <a:lstStyle/>
          <a:p>
            <a:r>
              <a:rPr lang="en-US" dirty="0"/>
              <a:t>There are many places in a water treatment plant where there are parallel paths</a:t>
            </a:r>
          </a:p>
          <a:p>
            <a:r>
              <a:rPr lang="en-US" dirty="0"/>
              <a:t>Failure mode: What if all of the water went through 1 clarifier bay?</a:t>
            </a:r>
          </a:p>
          <a:p>
            <a:r>
              <a:rPr lang="en-US" dirty="0"/>
              <a:t>The water will not divide equally!</a:t>
            </a:r>
          </a:p>
          <a:p>
            <a:endParaRPr lang="en-US" dirty="0"/>
          </a:p>
        </p:txBody>
      </p:sp>
      <p:pic>
        <p:nvPicPr>
          <p:cNvPr id="4" name="Picture 3">
            <a:extLst>
              <a:ext uri="{FF2B5EF4-FFF2-40B4-BE49-F238E27FC236}">
                <a16:creationId xmlns:a16="http://schemas.microsoft.com/office/drawing/2014/main" id="{2D0730D1-A83C-430E-8182-8B993496435C}"/>
              </a:ext>
            </a:extLst>
          </p:cNvPr>
          <p:cNvPicPr>
            <a:picLocks noChangeAspect="1"/>
          </p:cNvPicPr>
          <p:nvPr/>
        </p:nvPicPr>
        <p:blipFill>
          <a:blip r:embed="rId2"/>
          <a:stretch>
            <a:fillRect/>
          </a:stretch>
        </p:blipFill>
        <p:spPr>
          <a:xfrm>
            <a:off x="5410200" y="1524152"/>
            <a:ext cx="6781800" cy="5333848"/>
          </a:xfrm>
          <a:prstGeom prst="rect">
            <a:avLst/>
          </a:prstGeom>
        </p:spPr>
      </p:pic>
    </p:spTree>
    <p:extLst>
      <p:ext uri="{BB962C8B-B14F-4D97-AF65-F5344CB8AC3E}">
        <p14:creationId xmlns:p14="http://schemas.microsoft.com/office/powerpoint/2010/main" val="30276023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t>Places we’d like Equal Flow Distribution</a:t>
            </a:r>
          </a:p>
        </p:txBody>
      </p:sp>
      <p:pic>
        <p:nvPicPr>
          <p:cNvPr id="5" name="Picture 4">
            <a:extLst>
              <a:ext uri="{FF2B5EF4-FFF2-40B4-BE49-F238E27FC236}">
                <a16:creationId xmlns:a16="http://schemas.microsoft.com/office/drawing/2014/main" id="{446EC2E6-9EFC-4D50-A059-9DD29A9F32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0800" y="3039414"/>
            <a:ext cx="5791200" cy="3818586"/>
          </a:xfrm>
          <a:prstGeom prst="rect">
            <a:avLst/>
          </a:prstGeom>
        </p:spPr>
      </p:pic>
      <p:sp>
        <p:nvSpPr>
          <p:cNvPr id="44047" name="Rectangle 15"/>
          <p:cNvSpPr>
            <a:spLocks noGrp="1" noChangeArrowheads="1"/>
          </p:cNvSpPr>
          <p:nvPr>
            <p:ph type="body" idx="4294967295"/>
          </p:nvPr>
        </p:nvSpPr>
        <p:spPr>
          <a:xfrm>
            <a:off x="0" y="1752600"/>
            <a:ext cx="7772400" cy="4572000"/>
          </a:xfrm>
          <a:ln>
            <a:noFill/>
          </a:ln>
        </p:spPr>
        <p:txBody>
          <a:bodyPr/>
          <a:lstStyle/>
          <a:p>
            <a:r>
              <a:rPr lang="en-US" dirty="0"/>
              <a:t>Clarification</a:t>
            </a:r>
          </a:p>
          <a:p>
            <a:pPr lvl="1"/>
            <a:r>
              <a:rPr lang="en-US" dirty="0"/>
              <a:t>Between clarifier bays</a:t>
            </a:r>
          </a:p>
          <a:p>
            <a:pPr lvl="1"/>
            <a:r>
              <a:rPr lang="en-US" dirty="0"/>
              <a:t>Between diffusers into clarifier bay</a:t>
            </a:r>
          </a:p>
          <a:p>
            <a:pPr lvl="1"/>
            <a:r>
              <a:rPr lang="en-US" dirty="0"/>
              <a:t>Between plate settlers</a:t>
            </a:r>
          </a:p>
          <a:p>
            <a:r>
              <a:rPr lang="en-US" dirty="0"/>
              <a:t>Filtration</a:t>
            </a:r>
          </a:p>
          <a:p>
            <a:pPr lvl="1"/>
            <a:r>
              <a:rPr lang="en-US" dirty="0"/>
              <a:t>Between filters</a:t>
            </a:r>
          </a:p>
          <a:p>
            <a:pPr lvl="1"/>
            <a:r>
              <a:rPr lang="en-US" dirty="0"/>
              <a:t>Between filter layers</a:t>
            </a:r>
          </a:p>
          <a:p>
            <a:pPr lvl="1"/>
            <a:r>
              <a:rPr lang="en-US" dirty="0"/>
              <a:t>Between branches</a:t>
            </a:r>
          </a:p>
          <a:p>
            <a:pPr lvl="1"/>
            <a:r>
              <a:rPr lang="en-US" dirty="0"/>
              <a:t>Between slots in the branches</a:t>
            </a:r>
          </a:p>
        </p:txBody>
      </p:sp>
      <p:pic>
        <p:nvPicPr>
          <p:cNvPr id="2" name="Picture 1">
            <a:extLst>
              <a:ext uri="{FF2B5EF4-FFF2-40B4-BE49-F238E27FC236}">
                <a16:creationId xmlns:a16="http://schemas.microsoft.com/office/drawing/2014/main" id="{3E16336D-BCD6-40E9-A4A8-05EC692749B1}"/>
              </a:ext>
            </a:extLst>
          </p:cNvPr>
          <p:cNvPicPr>
            <a:picLocks noChangeAspect="1"/>
          </p:cNvPicPr>
          <p:nvPr/>
        </p:nvPicPr>
        <p:blipFill>
          <a:blip r:embed="rId4"/>
          <a:stretch>
            <a:fillRect/>
          </a:stretch>
        </p:blipFill>
        <p:spPr>
          <a:xfrm>
            <a:off x="8001000" y="1447801"/>
            <a:ext cx="4191000" cy="1667764"/>
          </a:xfrm>
          <a:prstGeom prst="rect">
            <a:avLst/>
          </a:prstGeom>
        </p:spPr>
      </p:pic>
      <p:pic>
        <p:nvPicPr>
          <p:cNvPr id="3" name="Picture 2">
            <a:extLst>
              <a:ext uri="{FF2B5EF4-FFF2-40B4-BE49-F238E27FC236}">
                <a16:creationId xmlns:a16="http://schemas.microsoft.com/office/drawing/2014/main" id="{F2110D5E-CFD5-4F9E-9179-30B0E9091F45}"/>
              </a:ext>
            </a:extLst>
          </p:cNvPr>
          <p:cNvPicPr>
            <a:picLocks noChangeAspect="1"/>
          </p:cNvPicPr>
          <p:nvPr/>
        </p:nvPicPr>
        <p:blipFill>
          <a:blip r:embed="rId5"/>
          <a:stretch>
            <a:fillRect/>
          </a:stretch>
        </p:blipFill>
        <p:spPr>
          <a:xfrm>
            <a:off x="914400" y="6393861"/>
            <a:ext cx="5334000" cy="433659"/>
          </a:xfrm>
          <a:prstGeom prst="rect">
            <a:avLst/>
          </a:prstGeom>
        </p:spPr>
      </p:pic>
      <p:sp>
        <p:nvSpPr>
          <p:cNvPr id="10" name="Freeform: Shape 9">
            <a:extLst>
              <a:ext uri="{FF2B5EF4-FFF2-40B4-BE49-F238E27FC236}">
                <a16:creationId xmlns:a16="http://schemas.microsoft.com/office/drawing/2014/main" id="{16FFBC60-BBE5-44F5-AF60-D451CD09C0E7}"/>
              </a:ext>
            </a:extLst>
          </p:cNvPr>
          <p:cNvSpPr/>
          <p:nvPr/>
        </p:nvSpPr>
        <p:spPr>
          <a:xfrm>
            <a:off x="4453128" y="2633472"/>
            <a:ext cx="5276088" cy="2468880"/>
          </a:xfrm>
          <a:custGeom>
            <a:avLst/>
            <a:gdLst>
              <a:gd name="connsiteX0" fmla="*/ 0 w 5276088"/>
              <a:gd name="connsiteY0" fmla="*/ 0 h 2468880"/>
              <a:gd name="connsiteX1" fmla="*/ 1993392 w 5276088"/>
              <a:gd name="connsiteY1" fmla="*/ 146304 h 2468880"/>
              <a:gd name="connsiteX2" fmla="*/ 5276088 w 5276088"/>
              <a:gd name="connsiteY2" fmla="*/ 2468880 h 2468880"/>
            </a:gdLst>
            <a:ahLst/>
            <a:cxnLst>
              <a:cxn ang="0">
                <a:pos x="connsiteX0" y="connsiteY0"/>
              </a:cxn>
              <a:cxn ang="0">
                <a:pos x="connsiteX1" y="connsiteY1"/>
              </a:cxn>
              <a:cxn ang="0">
                <a:pos x="connsiteX2" y="connsiteY2"/>
              </a:cxn>
            </a:cxnLst>
            <a:rect l="l" t="t" r="r" b="b"/>
            <a:pathLst>
              <a:path w="5276088" h="2468880">
                <a:moveTo>
                  <a:pt x="0" y="0"/>
                </a:moveTo>
                <a:lnTo>
                  <a:pt x="1993392" y="146304"/>
                </a:lnTo>
                <a:lnTo>
                  <a:pt x="5276088" y="2468880"/>
                </a:ln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4CA2E25-F2EA-4934-8B11-8DC301C0744F}"/>
              </a:ext>
            </a:extLst>
          </p:cNvPr>
          <p:cNvCxnSpPr>
            <a:cxnSpLocks/>
          </p:cNvCxnSpPr>
          <p:nvPr/>
        </p:nvCxnSpPr>
        <p:spPr>
          <a:xfrm flipV="1">
            <a:off x="6172200" y="2895600"/>
            <a:ext cx="21336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70DF0F5-B88C-4F2C-81D5-C508C546C697}"/>
              </a:ext>
            </a:extLst>
          </p:cNvPr>
          <p:cNvCxnSpPr/>
          <p:nvPr/>
        </p:nvCxnSpPr>
        <p:spPr>
          <a:xfrm flipV="1">
            <a:off x="4495800" y="2057400"/>
            <a:ext cx="6553200" cy="1524000"/>
          </a:xfrm>
          <a:prstGeom prst="bentConnector3">
            <a:avLst>
              <a:gd name="adj1" fmla="val 10009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0CA7100-1ECE-46A5-B0BC-BF7FCD5C68CA}"/>
              </a:ext>
            </a:extLst>
          </p:cNvPr>
          <p:cNvCxnSpPr>
            <a:cxnSpLocks/>
          </p:cNvCxnSpPr>
          <p:nvPr/>
        </p:nvCxnSpPr>
        <p:spPr>
          <a:xfrm>
            <a:off x="3429000" y="4724400"/>
            <a:ext cx="4038600" cy="76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C98EBB-2A13-4D4F-9D2F-907FFB45F454}"/>
              </a:ext>
            </a:extLst>
          </p:cNvPr>
          <p:cNvCxnSpPr>
            <a:cxnSpLocks/>
          </p:cNvCxnSpPr>
          <p:nvPr/>
        </p:nvCxnSpPr>
        <p:spPr>
          <a:xfrm>
            <a:off x="4038600" y="5257800"/>
            <a:ext cx="3733800" cy="914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CAA4DD2-0371-4485-8C9D-B8E4DDE8FCEF}"/>
              </a:ext>
            </a:extLst>
          </p:cNvPr>
          <p:cNvPicPr>
            <a:picLocks noChangeAspect="1"/>
          </p:cNvPicPr>
          <p:nvPr/>
        </p:nvPicPr>
        <p:blipFill>
          <a:blip r:embed="rId6"/>
          <a:stretch>
            <a:fillRect/>
          </a:stretch>
        </p:blipFill>
        <p:spPr>
          <a:xfrm>
            <a:off x="4267200" y="4800600"/>
            <a:ext cx="2215639" cy="1304117"/>
          </a:xfrm>
          <a:prstGeom prst="rect">
            <a:avLst/>
          </a:prstGeom>
        </p:spPr>
      </p:pic>
      <p:cxnSp>
        <p:nvCxnSpPr>
          <p:cNvPr id="27" name="Straight Arrow Connector 26">
            <a:extLst>
              <a:ext uri="{FF2B5EF4-FFF2-40B4-BE49-F238E27FC236}">
                <a16:creationId xmlns:a16="http://schemas.microsoft.com/office/drawing/2014/main" id="{C8E7D597-9ABE-4D9F-AF72-1E1E100438CD}"/>
              </a:ext>
            </a:extLst>
          </p:cNvPr>
          <p:cNvCxnSpPr>
            <a:cxnSpLocks/>
          </p:cNvCxnSpPr>
          <p:nvPr/>
        </p:nvCxnSpPr>
        <p:spPr>
          <a:xfrm>
            <a:off x="3733800" y="5791200"/>
            <a:ext cx="838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7">
                                            <p:txEl>
                                              <p:pRg st="1" end="1"/>
                                            </p:txEl>
                                          </p:spTgt>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4047">
                                            <p:txEl>
                                              <p:pRg st="2" end="2"/>
                                            </p:txEl>
                                          </p:spTgt>
                                        </p:tgtEl>
                                        <p:attrNameLst>
                                          <p:attrName>style.visibility</p:attrName>
                                        </p:attrNameLst>
                                      </p:cBhvr>
                                      <p:to>
                                        <p:strVal val="visible"/>
                                      </p:to>
                                    </p:se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047">
                                            <p:txEl>
                                              <p:pRg st="3" end="3"/>
                                            </p:txEl>
                                          </p:spTgt>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4047">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4047">
                                            <p:txEl>
                                              <p:pRg st="5" end="5"/>
                                            </p:txEl>
                                          </p:spTgt>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047">
                                            <p:txEl>
                                              <p:pRg st="6" end="6"/>
                                            </p:txEl>
                                          </p:spTgt>
                                        </p:tgtEl>
                                        <p:attrNameLst>
                                          <p:attrName>style.visibility</p:attrName>
                                        </p:attrNameLst>
                                      </p:cBhvr>
                                      <p:to>
                                        <p:strVal val="visible"/>
                                      </p:to>
                                    </p:set>
                                  </p:childTnLst>
                                </p:cTn>
                              </p:par>
                              <p:par>
                                <p:cTn id="43" presetID="22" presetClass="entr" presetSubtype="8"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4047">
                                            <p:txEl>
                                              <p:pRg st="7" end="7"/>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22" presetClass="entr" presetSubtype="8"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047">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uiExpand="1" build="p" bldLvl="2"/>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A412EA-63D4-459C-BA3B-0899DB972E1E}"/>
              </a:ext>
            </a:extLst>
          </p:cNvPr>
          <p:cNvPicPr>
            <a:picLocks noChangeAspect="1"/>
          </p:cNvPicPr>
          <p:nvPr/>
        </p:nvPicPr>
        <p:blipFill>
          <a:blip r:embed="rId3"/>
          <a:stretch>
            <a:fillRect/>
          </a:stretch>
        </p:blipFill>
        <p:spPr>
          <a:xfrm>
            <a:off x="2867397" y="9144"/>
            <a:ext cx="9336795" cy="6858000"/>
          </a:xfrm>
          <a:prstGeom prst="rect">
            <a:avLst/>
          </a:prstGeom>
        </p:spPr>
      </p:pic>
      <p:pic>
        <p:nvPicPr>
          <p:cNvPr id="3" name="Picture 2">
            <a:extLst>
              <a:ext uri="{FF2B5EF4-FFF2-40B4-BE49-F238E27FC236}">
                <a16:creationId xmlns:a16="http://schemas.microsoft.com/office/drawing/2014/main" id="{0CC29854-9275-4405-BBE0-8EF9EF63203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20539" y="106770"/>
            <a:ext cx="9345168" cy="6703424"/>
          </a:xfrm>
          <a:prstGeom prst="rect">
            <a:avLst/>
          </a:prstGeom>
        </p:spPr>
      </p:pic>
      <p:sp>
        <p:nvSpPr>
          <p:cNvPr id="4" name="Title 3">
            <a:extLst>
              <a:ext uri="{FF2B5EF4-FFF2-40B4-BE49-F238E27FC236}">
                <a16:creationId xmlns:a16="http://schemas.microsoft.com/office/drawing/2014/main" id="{B4662BB0-4AF2-48FE-AC9E-E1A61B7CD75D}"/>
              </a:ext>
            </a:extLst>
          </p:cNvPr>
          <p:cNvSpPr>
            <a:spLocks noGrp="1"/>
          </p:cNvSpPr>
          <p:nvPr>
            <p:ph type="title"/>
          </p:nvPr>
        </p:nvSpPr>
        <p:spPr/>
        <p:txBody>
          <a:bodyPr/>
          <a:lstStyle/>
          <a:p>
            <a:r>
              <a:rPr lang="en-US" dirty="0"/>
              <a:t>Why does water flow through the clarifier bays?</a:t>
            </a:r>
          </a:p>
        </p:txBody>
      </p:sp>
      <p:sp>
        <p:nvSpPr>
          <p:cNvPr id="5" name="Content Placeholder 4">
            <a:extLst>
              <a:ext uri="{FF2B5EF4-FFF2-40B4-BE49-F238E27FC236}">
                <a16:creationId xmlns:a16="http://schemas.microsoft.com/office/drawing/2014/main" id="{1DC70E42-ADB7-47F6-A5F9-2DA139A25395}"/>
              </a:ext>
            </a:extLst>
          </p:cNvPr>
          <p:cNvSpPr>
            <a:spLocks noGrp="1"/>
          </p:cNvSpPr>
          <p:nvPr>
            <p:ph idx="1"/>
          </p:nvPr>
        </p:nvSpPr>
        <p:spPr>
          <a:xfrm>
            <a:off x="457200" y="1600200"/>
            <a:ext cx="2667000" cy="4525963"/>
          </a:xfrm>
        </p:spPr>
        <p:txBody>
          <a:bodyPr/>
          <a:lstStyle/>
          <a:p>
            <a:r>
              <a:rPr lang="en-US" dirty="0"/>
              <a:t>Where does the energy come from to move the water through the clarifier bays?</a:t>
            </a:r>
          </a:p>
        </p:txBody>
      </p:sp>
    </p:spTree>
    <p:extLst>
      <p:ext uri="{BB962C8B-B14F-4D97-AF65-F5344CB8AC3E}">
        <p14:creationId xmlns:p14="http://schemas.microsoft.com/office/powerpoint/2010/main" val="282648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686FE3-CCAA-40DF-A7DB-0B8B419CAF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48200" y="1524000"/>
            <a:ext cx="5991901" cy="2336723"/>
          </a:xfrm>
          <a:prstGeom prst="rect">
            <a:avLst/>
          </a:prstGeom>
        </p:spPr>
      </p:pic>
      <p:sp>
        <p:nvSpPr>
          <p:cNvPr id="3" name="Title 2">
            <a:extLst>
              <a:ext uri="{FF2B5EF4-FFF2-40B4-BE49-F238E27FC236}">
                <a16:creationId xmlns:a16="http://schemas.microsoft.com/office/drawing/2014/main" id="{2509F322-453B-4A01-AE7C-569D86E8A414}"/>
              </a:ext>
            </a:extLst>
          </p:cNvPr>
          <p:cNvSpPr>
            <a:spLocks noGrp="1"/>
          </p:cNvSpPr>
          <p:nvPr>
            <p:ph type="title"/>
          </p:nvPr>
        </p:nvSpPr>
        <p:spPr/>
        <p:txBody>
          <a:bodyPr/>
          <a:lstStyle/>
          <a:p>
            <a:r>
              <a:rPr lang="en-US" dirty="0"/>
              <a:t>Why does water flow through the clarifier bays?</a:t>
            </a:r>
          </a:p>
        </p:txBody>
      </p:sp>
      <p:pic>
        <p:nvPicPr>
          <p:cNvPr id="4" name="Picture 3">
            <a:extLst>
              <a:ext uri="{FF2B5EF4-FFF2-40B4-BE49-F238E27FC236}">
                <a16:creationId xmlns:a16="http://schemas.microsoft.com/office/drawing/2014/main" id="{B4322256-5460-4B4E-9FF9-CC8B2562803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18344" y="4267200"/>
            <a:ext cx="5787656" cy="1752600"/>
          </a:xfrm>
          <a:prstGeom prst="rect">
            <a:avLst/>
          </a:prstGeom>
        </p:spPr>
      </p:pic>
      <p:sp>
        <p:nvSpPr>
          <p:cNvPr id="5" name="TextBox 4">
            <a:extLst>
              <a:ext uri="{FF2B5EF4-FFF2-40B4-BE49-F238E27FC236}">
                <a16:creationId xmlns:a16="http://schemas.microsoft.com/office/drawing/2014/main" id="{17690B25-4114-43C9-AA56-B6D347D22472}"/>
              </a:ext>
            </a:extLst>
          </p:cNvPr>
          <p:cNvSpPr txBox="1"/>
          <p:nvPr/>
        </p:nvSpPr>
        <p:spPr>
          <a:xfrm>
            <a:off x="152400" y="2362200"/>
            <a:ext cx="3468642" cy="461665"/>
          </a:xfrm>
          <a:prstGeom prst="rect">
            <a:avLst/>
          </a:prstGeom>
          <a:noFill/>
        </p:spPr>
        <p:txBody>
          <a:bodyPr wrap="none" rtlCol="0">
            <a:spAutoFit/>
          </a:bodyPr>
          <a:lstStyle/>
          <a:p>
            <a:r>
              <a:rPr lang="en-US" sz="2400" dirty="0"/>
              <a:t>Water level in clarifier bay</a:t>
            </a:r>
          </a:p>
        </p:txBody>
      </p:sp>
      <p:sp>
        <p:nvSpPr>
          <p:cNvPr id="6" name="TextBox 5">
            <a:extLst>
              <a:ext uri="{FF2B5EF4-FFF2-40B4-BE49-F238E27FC236}">
                <a16:creationId xmlns:a16="http://schemas.microsoft.com/office/drawing/2014/main" id="{3076A8FE-AF38-40B8-9B54-C01F1232D1DC}"/>
              </a:ext>
            </a:extLst>
          </p:cNvPr>
          <p:cNvSpPr txBox="1"/>
          <p:nvPr/>
        </p:nvSpPr>
        <p:spPr>
          <a:xfrm>
            <a:off x="228600" y="3551380"/>
            <a:ext cx="3468642" cy="461665"/>
          </a:xfrm>
          <a:prstGeom prst="rect">
            <a:avLst/>
          </a:prstGeom>
          <a:noFill/>
        </p:spPr>
        <p:txBody>
          <a:bodyPr wrap="none" rtlCol="0">
            <a:spAutoFit/>
          </a:bodyPr>
          <a:lstStyle/>
          <a:p>
            <a:r>
              <a:rPr lang="en-US" sz="2400" dirty="0"/>
              <a:t>Water level in clarifier bay</a:t>
            </a:r>
          </a:p>
        </p:txBody>
      </p:sp>
      <p:cxnSp>
        <p:nvCxnSpPr>
          <p:cNvPr id="9" name="Straight Arrow Connector 8">
            <a:extLst>
              <a:ext uri="{FF2B5EF4-FFF2-40B4-BE49-F238E27FC236}">
                <a16:creationId xmlns:a16="http://schemas.microsoft.com/office/drawing/2014/main" id="{11C763F4-474D-4AEF-9CE2-70AACB5AF4F9}"/>
              </a:ext>
            </a:extLst>
          </p:cNvPr>
          <p:cNvCxnSpPr>
            <a:cxnSpLocks/>
            <a:stCxn id="5" idx="3"/>
          </p:cNvCxnSpPr>
          <p:nvPr/>
        </p:nvCxnSpPr>
        <p:spPr>
          <a:xfrm>
            <a:off x="3621042" y="2593033"/>
            <a:ext cx="11033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8F893A-9E63-47B0-B2DB-C6A72881F669}"/>
              </a:ext>
            </a:extLst>
          </p:cNvPr>
          <p:cNvCxnSpPr>
            <a:cxnSpLocks/>
            <a:stCxn id="6" idx="3"/>
          </p:cNvCxnSpPr>
          <p:nvPr/>
        </p:nvCxnSpPr>
        <p:spPr>
          <a:xfrm>
            <a:off x="3697242" y="3782213"/>
            <a:ext cx="950958" cy="988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9ED2FC4-831A-4F89-BFE1-38E49B3C00CD}"/>
              </a:ext>
            </a:extLst>
          </p:cNvPr>
          <p:cNvGrpSpPr/>
          <p:nvPr/>
        </p:nvGrpSpPr>
        <p:grpSpPr>
          <a:xfrm>
            <a:off x="152400" y="2819400"/>
            <a:ext cx="5791200" cy="461665"/>
            <a:chOff x="152400" y="4994030"/>
            <a:chExt cx="5791200" cy="461665"/>
          </a:xfrm>
        </p:grpSpPr>
        <p:sp>
          <p:nvSpPr>
            <p:cNvPr id="19" name="TextBox 18">
              <a:extLst>
                <a:ext uri="{FF2B5EF4-FFF2-40B4-BE49-F238E27FC236}">
                  <a16:creationId xmlns:a16="http://schemas.microsoft.com/office/drawing/2014/main" id="{D3E6CB76-6311-427B-B371-801931E26AD2}"/>
                </a:ext>
              </a:extLst>
            </p:cNvPr>
            <p:cNvSpPr txBox="1"/>
            <p:nvPr/>
          </p:nvSpPr>
          <p:spPr>
            <a:xfrm>
              <a:off x="152400" y="4994030"/>
              <a:ext cx="3468642" cy="461665"/>
            </a:xfrm>
            <a:prstGeom prst="rect">
              <a:avLst/>
            </a:prstGeom>
            <a:noFill/>
          </p:spPr>
          <p:txBody>
            <a:bodyPr wrap="none" rtlCol="0">
              <a:spAutoFit/>
            </a:bodyPr>
            <a:lstStyle/>
            <a:p>
              <a:r>
                <a:rPr lang="en-US" sz="2400" dirty="0"/>
                <a:t>Water level in exit channel</a:t>
              </a:r>
            </a:p>
          </p:txBody>
        </p:sp>
        <p:cxnSp>
          <p:nvCxnSpPr>
            <p:cNvPr id="20" name="Straight Arrow Connector 19">
              <a:extLst>
                <a:ext uri="{FF2B5EF4-FFF2-40B4-BE49-F238E27FC236}">
                  <a16:creationId xmlns:a16="http://schemas.microsoft.com/office/drawing/2014/main" id="{811612B1-9416-43C6-B6C6-1F719A4BE288}"/>
                </a:ext>
              </a:extLst>
            </p:cNvPr>
            <p:cNvCxnSpPr>
              <a:cxnSpLocks/>
              <a:stCxn id="19" idx="3"/>
            </p:cNvCxnSpPr>
            <p:nvPr/>
          </p:nvCxnSpPr>
          <p:spPr>
            <a:xfrm flipV="1">
              <a:off x="3621042" y="4994030"/>
              <a:ext cx="2322558" cy="230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BFC9CB8-40E9-414D-AED1-12F79321BA36}"/>
              </a:ext>
            </a:extLst>
          </p:cNvPr>
          <p:cNvSpPr txBox="1"/>
          <p:nvPr/>
        </p:nvSpPr>
        <p:spPr>
          <a:xfrm>
            <a:off x="10040815" y="4290645"/>
            <a:ext cx="2020842" cy="1569660"/>
          </a:xfrm>
          <a:prstGeom prst="rect">
            <a:avLst/>
          </a:prstGeom>
          <a:noFill/>
        </p:spPr>
        <p:txBody>
          <a:bodyPr wrap="square" rtlCol="0">
            <a:spAutoFit/>
          </a:bodyPr>
          <a:lstStyle/>
          <a:p>
            <a:r>
              <a:rPr lang="en-US" sz="2400" dirty="0"/>
              <a:t>Water level in inlet channel from flocculator</a:t>
            </a:r>
          </a:p>
        </p:txBody>
      </p:sp>
      <p:cxnSp>
        <p:nvCxnSpPr>
          <p:cNvPr id="23" name="Straight Arrow Connector 22">
            <a:extLst>
              <a:ext uri="{FF2B5EF4-FFF2-40B4-BE49-F238E27FC236}">
                <a16:creationId xmlns:a16="http://schemas.microsoft.com/office/drawing/2014/main" id="{9F10CD24-A233-489C-87A3-44572FE7F4E9}"/>
              </a:ext>
            </a:extLst>
          </p:cNvPr>
          <p:cNvCxnSpPr>
            <a:cxnSpLocks/>
            <a:stCxn id="22" idx="1"/>
          </p:cNvCxnSpPr>
          <p:nvPr/>
        </p:nvCxnSpPr>
        <p:spPr>
          <a:xfrm flipH="1" flipV="1">
            <a:off x="8897815" y="4747845"/>
            <a:ext cx="1143000" cy="327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127A47-1F6C-44FF-91A7-6F6AB3D63E71}"/>
              </a:ext>
            </a:extLst>
          </p:cNvPr>
          <p:cNvCxnSpPr>
            <a:cxnSpLocks/>
            <a:stCxn id="22" idx="1"/>
          </p:cNvCxnSpPr>
          <p:nvPr/>
        </p:nvCxnSpPr>
        <p:spPr>
          <a:xfrm flipH="1" flipV="1">
            <a:off x="8686800" y="2667000"/>
            <a:ext cx="1354015" cy="24084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CD0C0D-DA40-482C-BF37-281CA31F92F4}"/>
              </a:ext>
            </a:extLst>
          </p:cNvPr>
          <p:cNvCxnSpPr>
            <a:cxnSpLocks/>
            <a:stCxn id="19" idx="3"/>
          </p:cNvCxnSpPr>
          <p:nvPr/>
        </p:nvCxnSpPr>
        <p:spPr>
          <a:xfrm>
            <a:off x="3621042" y="3050233"/>
            <a:ext cx="2322558" cy="1867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6699B9-34CE-4E8A-9FC5-4CA567F65374}"/>
              </a:ext>
            </a:extLst>
          </p:cNvPr>
          <p:cNvSpPr txBox="1"/>
          <p:nvPr/>
        </p:nvSpPr>
        <p:spPr>
          <a:xfrm>
            <a:off x="228600" y="4343400"/>
            <a:ext cx="3733800" cy="830997"/>
          </a:xfrm>
          <a:prstGeom prst="rect">
            <a:avLst/>
          </a:prstGeom>
          <a:noFill/>
        </p:spPr>
        <p:txBody>
          <a:bodyPr wrap="square" rtlCol="0">
            <a:spAutoFit/>
          </a:bodyPr>
          <a:lstStyle/>
          <a:p>
            <a:r>
              <a:rPr lang="en-US" sz="2400" dirty="0"/>
              <a:t>Where is the majority of the head loss in a clarifier bay?</a:t>
            </a:r>
          </a:p>
        </p:txBody>
      </p:sp>
      <p:cxnSp>
        <p:nvCxnSpPr>
          <p:cNvPr id="24" name="Straight Connector 23">
            <a:extLst>
              <a:ext uri="{FF2B5EF4-FFF2-40B4-BE49-F238E27FC236}">
                <a16:creationId xmlns:a16="http://schemas.microsoft.com/office/drawing/2014/main" id="{0DFEC06C-1944-4F3B-9F5D-D9E5F18EF420}"/>
              </a:ext>
            </a:extLst>
          </p:cNvPr>
          <p:cNvCxnSpPr>
            <a:cxnSpLocks/>
          </p:cNvCxnSpPr>
          <p:nvPr/>
        </p:nvCxnSpPr>
        <p:spPr>
          <a:xfrm flipH="1">
            <a:off x="5181600" y="4742688"/>
            <a:ext cx="2895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9DB77F6-1984-4B77-A9F1-A751FCE10E0E}"/>
              </a:ext>
            </a:extLst>
          </p:cNvPr>
          <p:cNvCxnSpPr>
            <a:cxnSpLocks/>
            <a:stCxn id="15" idx="3"/>
          </p:cNvCxnSpPr>
          <p:nvPr/>
        </p:nvCxnSpPr>
        <p:spPr>
          <a:xfrm>
            <a:off x="3962400" y="4758899"/>
            <a:ext cx="533400" cy="1941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3C9A774-808C-44CA-A459-00F24DB29A27}"/>
              </a:ext>
            </a:extLst>
          </p:cNvPr>
          <p:cNvSpPr txBox="1"/>
          <p:nvPr/>
        </p:nvSpPr>
        <p:spPr>
          <a:xfrm>
            <a:off x="76200" y="5562600"/>
            <a:ext cx="4495800" cy="1200329"/>
          </a:xfrm>
          <a:prstGeom prst="rect">
            <a:avLst/>
          </a:prstGeom>
          <a:noFill/>
        </p:spPr>
        <p:txBody>
          <a:bodyPr wrap="square" rtlCol="0">
            <a:spAutoFit/>
          </a:bodyPr>
          <a:lstStyle/>
          <a:p>
            <a:r>
              <a:rPr lang="en-US" sz="2400" dirty="0"/>
              <a:t>5 cm of potential energy pushes the water through the bay and through the outlet orifices</a:t>
            </a:r>
          </a:p>
        </p:txBody>
      </p:sp>
    </p:spTree>
    <p:extLst>
      <p:ext uri="{BB962C8B-B14F-4D97-AF65-F5344CB8AC3E}">
        <p14:creationId xmlns:p14="http://schemas.microsoft.com/office/powerpoint/2010/main" val="356434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6400801" cy="1143000"/>
          </a:xfrm>
        </p:spPr>
        <p:txBody>
          <a:bodyPr/>
          <a:lstStyle/>
          <a:p>
            <a:r>
              <a:rPr lang="en-US" dirty="0"/>
              <a:t>Clarifier Flow Distribution</a:t>
            </a:r>
          </a:p>
        </p:txBody>
      </p:sp>
      <p:sp>
        <p:nvSpPr>
          <p:cNvPr id="4" name="Content Placeholder 3">
            <a:extLst>
              <a:ext uri="{FF2B5EF4-FFF2-40B4-BE49-F238E27FC236}">
                <a16:creationId xmlns:a16="http://schemas.microsoft.com/office/drawing/2014/main" id="{EEBB5176-22A2-4332-88BF-058BD895C9C9}"/>
              </a:ext>
            </a:extLst>
          </p:cNvPr>
          <p:cNvSpPr>
            <a:spLocks noGrp="1"/>
          </p:cNvSpPr>
          <p:nvPr>
            <p:ph idx="1"/>
          </p:nvPr>
        </p:nvSpPr>
        <p:spPr>
          <a:xfrm>
            <a:off x="457200" y="5029200"/>
            <a:ext cx="6400800" cy="1096963"/>
          </a:xfrm>
        </p:spPr>
        <p:txBody>
          <a:bodyPr/>
          <a:lstStyle/>
          <a:p>
            <a:r>
              <a:rPr lang="en-US" sz="2400" dirty="0"/>
              <a:t>What is different about the path of water through the clarifier bays?</a:t>
            </a:r>
          </a:p>
          <a:p>
            <a:r>
              <a:rPr lang="en-US" sz="2400" dirty="0"/>
              <a:t>How might that cause a difference in flows?</a:t>
            </a:r>
          </a:p>
          <a:p>
            <a:endParaRPr lang="en-US" sz="2400" dirty="0"/>
          </a:p>
        </p:txBody>
      </p:sp>
      <p:pic>
        <p:nvPicPr>
          <p:cNvPr id="1799170" name="Picture 2" descr="https://lh4.googleusercontent.com/-XfsqOrYurk4/U_-MJc8TOZI/AAAAAAAAwfA/yIibXMJkBYc/w665-h886-no/IMG_0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30585"/>
            <a:ext cx="5162550" cy="6888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10829" y="2296123"/>
            <a:ext cx="3200400" cy="369332"/>
          </a:xfrm>
          <a:prstGeom prst="rect">
            <a:avLst/>
          </a:prstGeom>
          <a:noFill/>
        </p:spPr>
        <p:txBody>
          <a:bodyPr wrap="none" rtlCol="0">
            <a:noAutofit/>
          </a:bodyPr>
          <a:lstStyle/>
          <a:p>
            <a:pPr algn="r"/>
            <a:r>
              <a:rPr lang="en-US" sz="1800" dirty="0"/>
              <a:t>Inlet channel</a:t>
            </a:r>
          </a:p>
        </p:txBody>
      </p:sp>
      <p:sp>
        <p:nvSpPr>
          <p:cNvPr id="6" name="TextBox 5"/>
          <p:cNvSpPr txBox="1"/>
          <p:nvPr/>
        </p:nvSpPr>
        <p:spPr>
          <a:xfrm>
            <a:off x="3510829" y="3655248"/>
            <a:ext cx="3200400" cy="392877"/>
          </a:xfrm>
          <a:prstGeom prst="rect">
            <a:avLst/>
          </a:prstGeom>
          <a:noFill/>
        </p:spPr>
        <p:txBody>
          <a:bodyPr wrap="square" rtlCol="0">
            <a:noAutofit/>
          </a:bodyPr>
          <a:lstStyle/>
          <a:p>
            <a:pPr algn="r"/>
            <a:r>
              <a:rPr lang="en-US" sz="1800" dirty="0"/>
              <a:t>Clarified water outlet channel</a:t>
            </a:r>
          </a:p>
        </p:txBody>
      </p:sp>
      <p:sp>
        <p:nvSpPr>
          <p:cNvPr id="7" name="TextBox 6"/>
          <p:cNvSpPr txBox="1"/>
          <p:nvPr/>
        </p:nvSpPr>
        <p:spPr>
          <a:xfrm>
            <a:off x="3510829" y="2659917"/>
            <a:ext cx="3200400" cy="369332"/>
          </a:xfrm>
          <a:prstGeom prst="rect">
            <a:avLst/>
          </a:prstGeom>
          <a:noFill/>
        </p:spPr>
        <p:txBody>
          <a:bodyPr wrap="none" rtlCol="0">
            <a:noAutofit/>
          </a:bodyPr>
          <a:lstStyle/>
          <a:p>
            <a:pPr algn="r"/>
            <a:r>
              <a:rPr lang="en-US" sz="1800" dirty="0"/>
              <a:t>Flocculated water to waste</a:t>
            </a:r>
          </a:p>
        </p:txBody>
      </p:sp>
      <p:sp>
        <p:nvSpPr>
          <p:cNvPr id="8" name="TextBox 7"/>
          <p:cNvSpPr txBox="1"/>
          <p:nvPr/>
        </p:nvSpPr>
        <p:spPr>
          <a:xfrm>
            <a:off x="3510829" y="1564542"/>
            <a:ext cx="3200400" cy="646331"/>
          </a:xfrm>
          <a:prstGeom prst="rect">
            <a:avLst/>
          </a:prstGeom>
          <a:noFill/>
        </p:spPr>
        <p:txBody>
          <a:bodyPr wrap="square" rtlCol="0">
            <a:noAutofit/>
          </a:bodyPr>
          <a:lstStyle/>
          <a:p>
            <a:pPr algn="r"/>
            <a:r>
              <a:rPr lang="en-US" sz="1800" dirty="0"/>
              <a:t>Pipe stubs to block clarifier bay inlet manifolds</a:t>
            </a:r>
          </a:p>
        </p:txBody>
      </p:sp>
      <p:sp>
        <p:nvSpPr>
          <p:cNvPr id="9" name="TextBox 8"/>
          <p:cNvSpPr txBox="1"/>
          <p:nvPr/>
        </p:nvSpPr>
        <p:spPr>
          <a:xfrm>
            <a:off x="3429000" y="4131498"/>
            <a:ext cx="3200400" cy="745302"/>
          </a:xfrm>
          <a:prstGeom prst="rect">
            <a:avLst/>
          </a:prstGeom>
          <a:noFill/>
        </p:spPr>
        <p:txBody>
          <a:bodyPr wrap="square" rtlCol="0">
            <a:noAutofit/>
          </a:bodyPr>
          <a:lstStyle/>
          <a:p>
            <a:pPr algn="r"/>
            <a:r>
              <a:rPr lang="en-US" sz="1800" dirty="0"/>
              <a:t>Weir that controls water level in clarifier (and flocculator)</a:t>
            </a:r>
          </a:p>
        </p:txBody>
      </p:sp>
      <p:cxnSp>
        <p:nvCxnSpPr>
          <p:cNvPr id="10" name="Straight Arrow Connector 9"/>
          <p:cNvCxnSpPr>
            <a:stCxn id="8" idx="3"/>
          </p:cNvCxnSpPr>
          <p:nvPr/>
        </p:nvCxnSpPr>
        <p:spPr bwMode="auto">
          <a:xfrm flipV="1">
            <a:off x="6711229" y="342900"/>
            <a:ext cx="699220" cy="154480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13" name="Straight Arrow Connector 12"/>
          <p:cNvCxnSpPr>
            <a:stCxn id="5" idx="3"/>
          </p:cNvCxnSpPr>
          <p:nvPr/>
        </p:nvCxnSpPr>
        <p:spPr bwMode="auto">
          <a:xfrm>
            <a:off x="6711229" y="2480789"/>
            <a:ext cx="1680295"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p:cNvCxnSpPr>
            <a:stCxn id="7" idx="3"/>
          </p:cNvCxnSpPr>
          <p:nvPr/>
        </p:nvCxnSpPr>
        <p:spPr bwMode="auto">
          <a:xfrm>
            <a:off x="6711229" y="2844583"/>
            <a:ext cx="24708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1" name="Straight Arrow Connector 20"/>
          <p:cNvCxnSpPr>
            <a:stCxn id="6" idx="3"/>
          </p:cNvCxnSpPr>
          <p:nvPr/>
        </p:nvCxnSpPr>
        <p:spPr bwMode="auto">
          <a:xfrm>
            <a:off x="6711229" y="3851687"/>
            <a:ext cx="37662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4" name="Straight Arrow Connector 23"/>
          <p:cNvCxnSpPr>
            <a:stCxn id="9" idx="3"/>
          </p:cNvCxnSpPr>
          <p:nvPr/>
        </p:nvCxnSpPr>
        <p:spPr bwMode="auto">
          <a:xfrm>
            <a:off x="6629400" y="4504149"/>
            <a:ext cx="35757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3" name="TextBox 32"/>
          <p:cNvSpPr txBox="1"/>
          <p:nvPr/>
        </p:nvSpPr>
        <p:spPr>
          <a:xfrm>
            <a:off x="3510829" y="3055343"/>
            <a:ext cx="3200400" cy="392877"/>
          </a:xfrm>
          <a:prstGeom prst="rect">
            <a:avLst/>
          </a:prstGeom>
          <a:noFill/>
        </p:spPr>
        <p:txBody>
          <a:bodyPr wrap="square" rtlCol="0">
            <a:noAutofit/>
          </a:bodyPr>
          <a:lstStyle/>
          <a:p>
            <a:pPr algn="r"/>
            <a:r>
              <a:rPr lang="en-US" sz="1800" dirty="0"/>
              <a:t>Sensor access to floc hopper</a:t>
            </a:r>
          </a:p>
        </p:txBody>
      </p:sp>
      <p:cxnSp>
        <p:nvCxnSpPr>
          <p:cNvPr id="34" name="Straight Arrow Connector 33"/>
          <p:cNvCxnSpPr>
            <a:stCxn id="33" idx="3"/>
          </p:cNvCxnSpPr>
          <p:nvPr/>
        </p:nvCxnSpPr>
        <p:spPr bwMode="auto">
          <a:xfrm>
            <a:off x="6711229" y="3251782"/>
            <a:ext cx="367102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2813821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1.2767"/>
  <p:tag name="LATEXADDIN" val="\documentclass{article}&#10;\usepackage{amsmath}&#10;\pagestyle{empty}&#10;\begin{document}&#10;$  Q_{P_1}$&#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1.1398"/>
  <p:tag name="LATEXADDIN" val="\documentclass{article}&#10;\usepackage{amsmath}&#10;\pagestyle{empty}&#10;\begin{document}&#10;&#10;$$  p_2 = \rho g (H - z_2) $$&#10;&#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42.5199"/>
  <p:tag name="LATEXADDIN" val="\documentclass{article}&#10;\usepackage{amsmath}&#10;\pagestyle{empty}&#10;\begin{document}&#10;$  \frac{\bar v_{M}^{2}}{2g}$&#10;&#10;&#10;\end{document}"/>
  <p:tag name="IGUANATEXSIZE" val="24"/>
  <p:tag name="IGUANATEXCURSOR" val="95"/>
  <p:tag name="TRANSPARENCY" val="True"/>
  <p:tag name="FILENAME" val=""/>
  <p:tag name="LATEXENGINEID" val="1"/>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388.5543"/>
  <p:tag name="LATEXADDIN" val="\documentclass{article}&#10;\usepackage{amsmath}&#10;\pagestyle{empty}&#10;\begin{document}&#10;$  \sum \Delta\Psi_e$&#10;&#10;&#10;\end{document}"/>
  <p:tag name="IGUANATEXSIZE" val="40"/>
  <p:tag name="IGUANATEXCURSOR" val="100"/>
  <p:tag name="TRANSPARENCY" val="True"/>
  <p:tag name="FILENAME" val=""/>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42.5199"/>
  <p:tag name="LATEXADDIN" val="\documentclass{article}&#10;\usepackage{amsmath}&#10;\pagestyle{empty}&#10;\begin{document}&#10;$  \frac{\bar v_{M}^{2}}{2g}$&#10;&#10;&#10;\end{document}"/>
  <p:tag name="IGUANATEXSIZE" val="24"/>
  <p:tag name="IGUANATEXCURSOR" val="95"/>
  <p:tag name="TRANSPARENCY" val="True"/>
  <p:tag name="FILENAME" val=""/>
  <p:tag name="LATEXENGINEID" val="1"/>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89.0264"/>
  <p:tag name="ORIGINALWIDTH" val="553.5773"/>
  <p:tag name="LATEXADDIN" val="\documentclass{article}&#10;\usepackage{amsmath}&#10;\pagestyle{empty}&#10;\begin{document}&#10;$  h_{\mathrm{f}}=\mathrm{f} \frac{L}{D} \frac{\bar v^{2}}{2 g}$&#10;&#10;&#10;\end{document}"/>
  <p:tag name="IGUANATEXSIZE" val="24"/>
  <p:tag name="IGUANATEXCURSOR" val="133"/>
  <p:tag name="TRANSPARENCY" val="True"/>
  <p:tag name="FILENAME" val=""/>
  <p:tag name="LATEXENGINEID" val="1"/>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97.8753"/>
  <p:tag name="LATEXADDIN" val="\documentclass{article}&#10;\usepackage{amsmath}&#10;\pagestyle{empty}&#10;\begin{document}&#10;$  L_{M}=L_{P}(n-1)$&#10;&#10;&#10;\end{document}"/>
  <p:tag name="IGUANATEXSIZE" val="24"/>
  <p:tag name="IGUANATEXCURSOR" val="99"/>
  <p:tag name="TRANSPARENCY" val="True"/>
  <p:tag name="FILENAME" val=""/>
  <p:tag name="LATEXENGINEID" val="1"/>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782.3592"/>
  <p:tag name="LATEXADDIN" val="\documentclass{article}&#10;\usepackage{amsmath}&#10;\pagestyle{empty}&#10;\begin{document}&#10;$  h_{\mathrm{f}_{i}}=\mathrm{f}_{i} \frac{L_{P}}{D_{M}} \frac{\bar v_{M_{i}}^{2}}{2 g}$&#10;&#10;&#10;\end{document}"/>
  <p:tag name="IGUANATEXSIZE" val="24"/>
  <p:tag name="IGUANATEXCURSOR" val="149"/>
  <p:tag name="TRANSPARENCY" val="True"/>
  <p:tag name="FILENAME" val=""/>
  <p:tag name="LATEXENGINEID" val="1"/>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71.7739"/>
  <p:tag name="ORIGINALWIDTH" val="977.3864"/>
  <p:tag name="LATEXADDIN" val="\documentclass{article}&#10;\usepackage{amsmath}&#10;\pagestyle{empty}&#10;\begin{document}&#10;$  \bar v_{M_{i}}=\frac{Q_{M}}{n A_{M}}(n-i)$&#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67.09417"/>
  <p:tag name="ORIGINALWIDTH" val="719.3802"/>
  <p:tag name="LATEXADDIN" val="\documentclass{article}&#10;\usepackage{amsmath}&#10;\pagestyle{empty}&#10;\begin{document}&#10;$  \sum_{i=1}^{n-1} h_{\mathrm{f}_{i}}=\mathrm{f}_{i} \frac{L_{M}}{D_{M}} \frac{1}{2 g}\left(\frac{Q_{M}}{A_{M}}\right)^{2} \frac{1}{(n-1) n^{2}} \sum_{i=1}^{n-1}(n-i)^{2}$&#10;&#10;&#10;\end{document}"/>
  <p:tag name="IGUANATEXSIZE" val="24"/>
  <p:tag name="IGUANATEXCURSOR" val="251"/>
  <p:tag name="TRANSPARENCY" val="True"/>
  <p:tag name="FILENAME" val=""/>
  <p:tag name="LATEXENGINEID" val="1"/>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70.2738"/>
  <p:tag name="ORIGINALWIDTH" val="1568.469"/>
  <p:tag name="LATEXADDIN" val="\documentclass{article}&#10;\usepackage{amsmath}&#10;\pagestyle{empty}&#10;\begin{document}&#10;$  \sum_{i=1}^{n-1}(n-i)^{2}=\frac{n(n-1)(2 n-1)}{6}$&#10;&#10;&#10;\end{document}"/>
  <p:tag name="IGUANATEXSIZE" val="24"/>
  <p:tag name="IGUANATEXCURSOR" val="132"/>
  <p:tag name="TRANSPARENCY" val="True"/>
  <p:tag name="FILENAME" val=""/>
  <p:tag name="LATEXENGINEID" val="1"/>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849.008"/>
  <p:tag name="LATEXADDIN" val="\documentclass{article}&#10;\usepackage{amsmath}&#10;\pagestyle{empty}&#10;\begin{document}&#10;$  \sum_{i=1}^{n-1} h_{\mathrm{f}_{i}}=\mathrm{f}_{i} \frac{L_{M}}{D_{M}} \frac{1}{2 g}\left(\frac{Q_{M}}{A_{M}}\right)^{2} \frac{(2 n-1)}{6 n}$&#10;&#10;&#10;\end{document}"/>
  <p:tag name="IGUANATEXSIZE" val="24"/>
  <p:tag name="IGUANATEXCURSOR" val="223"/>
  <p:tag name="TRANSPARENCY" val="True"/>
  <p:tag name="FILENAME" val=""/>
  <p:tag name="LATEXENGINEID" val="1"/>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699.6625"/>
  <p:tag name="LATEXADDIN" val="\documentclass{article}&#10;\usepackage{amsmath}&#10;\pagestyle{empty}&#10;\begin{document}&#10;&#10;$ \Psi_2 = \frac{p_2}{\rho g}+z_2 $&#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821.254"/>
  <p:tag name="LATEXADDIN" val="\documentclass{article}&#10;\usepackage{amsmath}&#10;\pagestyle{empty}&#10;\begin{document}&#10;$  \sum_{i=1}^{n} h_{\mathrm{f}_{i}}=\mathrm{f}_{i} \frac{L_{M}}{D_{M}} \frac{1}{2 g}\left(\frac{Q_{M}}{A_{M}}\right)^{2} \frac{(2 n-1)}{6 n}$&#10;&#10;&#10;\end{document}"/>
  <p:tag name="IGUANATEXSIZE" val="24"/>
  <p:tag name="IGUANATEXCURSOR" val="221"/>
  <p:tag name="TRANSPARENCY" val="True"/>
  <p:tag name="FILENAME" val=""/>
  <p:tag name="LATEXENGINEID" val="1"/>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2182.054"/>
  <p:tag name="LATEXADDIN" val="\documentclass{article}&#10;\usepackage{amsmath}&#10;\pagestyle{empty}&#10;\begin{document}&#10;$  \Delta \Psi_{\text {total}}=-\frac{1}{2 g}\left(\frac{Q_{M}}{A_{M}}\right)^{2}\left[\mathrm{f}_{i} \frac{L_{M}}{D_{M}} \frac{(2 n-1)}{6 n}+1\right]$&#10;&#10;&#10;\end{document}"/>
  <p:tag name="IGUANATEXSIZE" val="24"/>
  <p:tag name="IGUANATEXCURSOR" val="94"/>
  <p:tag name="TRANSPARENCY" val="True"/>
  <p:tag name="FILENAME" val=""/>
  <p:tag name="LATEXENGINEID" val="1"/>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51.5212"/>
  <p:tag name="LATEXADDIN" val="\documentclass{article}&#10;\usepackage{amsmath}&#10;\pagestyle{empty}&#10;\begin{document}&#10;$  \frac{V_{M}^{2}}{2 g}$&#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21.2809"/>
  <p:tag name="ORIGINALWIDTH" val="1098.153"/>
  <p:tag name="LATEXADDIN" val="\documentclass{article}&#10;\usepackage{amsmath}&#10;\pagestyle{empty}&#10;\begin{document}&#10;$  \mathrm{f}=\frac{0.25}{\left[\log \left(\frac{\varepsilon}{3.7 D}+\frac{5.74}{\mathrm{Re}^{0.9}}\right)\right]^{2}}$&#10;&#10;&#10;\end{document}"/>
  <p:tag name="IGUANATEXSIZE" val="24"/>
  <p:tag name="IGUANATEXCURSOR" val="198"/>
  <p:tag name="TRANSPARENCY" val="True"/>
  <p:tag name="FILENAME" val=""/>
  <p:tag name="LATEXENGINEID" val="1"/>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3.0172"/>
  <p:tag name="ORIGINALWIDTH" val="184.5257"/>
  <p:tag name="LATEXADDIN" val="\documentclass{article}&#10;\usepackage{amsmath}&#10;\pagestyle{empty}&#10;\begin{document}&#10;$  C_{p_n}$&#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821.254"/>
  <p:tag name="LATEXADDIN" val="\documentclass{article}&#10;\usepackage{amsmath}&#10;\pagestyle{empty}&#10;\begin{document}&#10;$  \sum_{i=1}^{n} h_{\mathrm{f}_{i}}=\mathrm{f}_{i} \frac{L_{M}}{D_{M}} \frac{1}{2 g}\left(\frac{Q_{M}}{A_{M}}\right)^{2} \frac{(2 n-1)}{6 n}$&#10;&#10;&#10;\end{document}"/>
  <p:tag name="IGUANATEXSIZE" val="24"/>
  <p:tag name="IGUANATEXCURSOR" val="221"/>
  <p:tag name="TRANSPARENCY" val="True"/>
  <p:tag name="FILENAME" val=""/>
  <p:tag name="LATEXENGINEID" val="1"/>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2242.063"/>
  <p:tag name="LATEXADDIN" val="\documentclass{article}&#10;\usepackage{amsmath}&#10;\pagestyle{empty}&#10;\begin{document}&#10;$  \Delta \Psi_{\text {total}}=\frac{1}{2 g}\left(\frac{Q_{M}}{A_{M}}\right)^{2}\left[\frac{n-1}{n}-\mathrm{f}_{i} \frac{L_{M}}{D_{M}} \frac{(2 n-1)}{6 n}\right]$&#10;&#10;&#10;\end{document}"/>
  <p:tag name="IGUANATEXSIZE" val="24"/>
  <p:tag name="IGUANATEXCURSOR" val="94"/>
  <p:tag name="TRANSPARENCY" val="True"/>
  <p:tag name="FILENAME" val=""/>
  <p:tag name="LATEXENGINEID" val="1"/>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152.911"/>
  <p:tag name="LATEXADDIN" val="\documentclass{article}&#10;\usepackage{amsmath}&#10;\pagestyle{empty}&#10;\begin{document}&#10;$  \sum_{i=1}^{n-1} \Delta H_e=\frac{V_{M}^{2}}{2 g} \frac{n-1}{n}$&#10;&#10;&#10;\end{document}"/>
  <p:tag name="IGUANATEXSIZE" val="24"/>
  <p:tag name="IGUANATEXCURSOR" val="110"/>
  <p:tag name="TRANSPARENCY" val="True"/>
  <p:tag name="FILENAME" val=""/>
  <p:tag name="LATEXENGINEID" val="1"/>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35.769"/>
  <p:tag name="ORIGINALWIDTH" val="1281.179"/>
  <p:tag name="LATEXADDIN" val="\documentclass{article}&#10;\usepackage{amsmath}&#10;\pagestyle{empty}&#10;\begin{document}&#10;$  Q=\Pi_{v c} A_{orifice} \sqrt{2 g \Delta h}$&#10;&#10;&#10;\end{document}"/>
  <p:tag name="IGUANATEXSIZE" val="24"/>
  <p:tag name="IGUANATEXCURSOR" val="105"/>
  <p:tag name="TRANSPARENCY" val="True"/>
  <p:tag name="FILENAME" val=""/>
  <p:tag name="LATEXENGINEID" val="1"/>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1.6348"/>
  <p:tag name="LATEXADDIN" val="\documentclass{article}&#10;\usepackage{amsmath}&#10;\pagestyle{empty}&#10;\begin{document}&#10;&#10;$\frac{\bar v_{P}}{\bar v_{M_1}} = \sqrt{\frac{\Pi_{Q}^2 + 1}{2(1 - \Pi_{Q}^2)}}$&#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2.1972"/>
  <p:tag name="LATEXADDIN" val="\documentclass{article}&#10;\usepackage{amsmath}&#10;\pagestyle{empty}&#10;\begin{document}&#10;&#10;$  \Psi_2 = H $&#10;&#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84.76181"/>
  <p:tag name="ORIGINALWIDTH" val="84.01173"/>
  <p:tag name="LATEXADDIN" val="\documentclass{article}&#10;\usepackage{amsmath}&#10;\pagestyle{empty}&#10;\begin{document}&#10;$  \Psi $&#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75.01048"/>
  <p:tag name="ORIGINALWIDTH" val="54.75764"/>
  <p:tag name="LATEXADDIN" val="\documentclass{article}&#10;\usepackage{amsmath}&#10;\pagestyle{empty}&#10;\begin{document}&#10;$  \bar v$&#10;&#10;&#10;\end{document}"/>
  <p:tag name="IGUANATEXSIZE" val="16"/>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8.684"/>
  <p:tag name="LATEXADDIN" val="\documentclass{article}&#10;\usepackage{amsmath}&#10;\pagestyle{empty}&#10;\begin{document}&#10;&#10;$  \Psi_{tank} = 0 $&#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57.9302"/>
  <p:tag name="LATEXADDIN" val="\documentclass{article}&#10;\usepackage{amsmath}&#10;\pagestyle{empty}&#10;\begin{document}&#10;&#10;$  \Psi_{pipe} = H $&#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613.4233"/>
  <p:tag name="LATEXADDIN" val="\documentclass{article}&#10;\usepackage{amsmath}&#10;\pagestyle{empty}&#10;\begin{document}&#10;&#10;$$  p_1 = -\rho g z_1 $$&#10;&#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696.6629"/>
  <p:tag name="LATEXADDIN" val="\documentclass{article}&#10;\usepackage{amsmath}&#10;\pagestyle{empty}&#10;\begin{document}&#10;&#10;$ \Psi_1 = \frac{p_1}{\rho g}+z_1 $&#10;&#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69.7038"/>
  <p:tag name="LATEXADDIN" val="\documentclass{article}&#10;\usepackage{amsmath}&#10;\pagestyle{empty}&#10;\begin{document}&#10;&#10;$  \Psi_1 = 0 $&#10;&#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21.9723"/>
  <p:tag name="ORIGINALWIDTH" val="946.3817"/>
  <p:tag name="LATEXADDIN" val="\documentclass{article}&#10;\usepackage{amsmath}&#10;\pagestyle{empty}&#10;\begin{document}&#10;&#10;$ \Delta\Psi_M = \frac{\bar v_{M_1}^{2}-\bar v_{M_n}^{2}}{2 g} $&#1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22.7811"/>
  <p:tag name="ORIGINALWIDTH" val="2361.329"/>
  <p:tag name="LATEXADDIN" val="\documentclass{article}&#10;\usepackage{amsmath}&#10;\pagestyle{empty}&#10;\begin{document}&#10;$  \frac{p_{M_1}}{\rho g}+z_{M_1}+\frac{\bar v_{M_1}^2}{2 g}=\frac{p_{M_n}}{\rho g}+z_{M_n}+\frac{\bar v_{M_n}^2}{2g} + h_{L}$&#10;&#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5.5161"/>
  <p:tag name="ORIGINALWIDTH" val="220.5308"/>
  <p:tag name="LATEXADDIN" val="\documentclass{article}&#10;\usepackage{amsmath}&#10;\pagestyle{empty}&#10;\begin{document}&#10;$  \Psi_{M_1}$&#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6.2662"/>
  <p:tag name="ORIGINALWIDTH" val="235.5328"/>
  <p:tag name="LATEXADDIN" val="\documentclass{article}&#10;\usepackage{amsmath}&#10;\pagestyle{empty}&#10;\begin{document}&#10;$  \Psi_{M_n}$&#10;&#10;&#10;\end{document}"/>
  <p:tag name="IGUANATEXSIZE" val="24"/>
  <p:tag name="IGUANATEXCURSOR" val="93"/>
  <p:tag name="TRANSPARENCY" val="True"/>
  <p:tag name="FILENAME" val=""/>
  <p:tag name="LATEXENGINEID" val="1"/>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344.582"/>
  <p:tag name="LATEXADDIN" val="\documentclass{article}&#10;\usepackage{amsmath}&#10;\pagestyle{empty}&#10;\begin{document}&#10;&#10;$$ \Pi_{Q}=\frac{Q_{P_{1^m}}}{Q_{P_{n^m}}}=\sqrt{\frac{\Psi_{M_{1^m}}}{\Psi_{M_{n^m}}}}&#10;$$&#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143.607"/>
  <p:tag name="LATEXADDIN" val="\documentclass{article}&#10;\usepackage{amsmath}&#10;\pagestyle{empty}&#10;\begin{document}&#10;&#10;&#10;$$  \Pi_{Q}^2= \frac{\bar \Psi_{M} - \frac{m}{2}\Delta \Psi_M}{\bar \Psi_{M} + \frac{m}{2}\Delta \Psi_M}$$&#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42.2197"/>
  <p:tag name="ORIGINALWIDTH" val="1087.364"/>
  <p:tag name="LATEXADDIN" val="\documentclass{article}&#10;\usepackage{amsmath}&#10;\pagestyle{empty}&#10;\begin{document}&#10;&#10;$   \Delta \Psi_M= \frac{2}{m}\bar \Psi_{M}\frac{1 - \Pi_{Q}^2}{\Pi_{Q}^2 + 1}$&#10;&#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468.317"/>
  <p:tag name="LATEXADDIN" val="\documentclass{article}&#10;\usepackage{amsmath}&#10;\pagestyle{empty}&#10;\begin{document}&#10;&#10;$ \Delta\Psi_M = \frac{\bar v_{M_1}^{2}}{2 g} = \frac{2}{m}\bar \Psi_{M}\frac{1 - \Pi_{Q}^2}{\Pi_{Q}^2 + 1}$&#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15.86"/>
  <p:tag name="LATEXADDIN" val="\documentclass{article}&#10;\usepackage{amsmath}&#10;\pagestyle{empty}&#10;\begin{document}&#10;&#10;&#10;$   \bar v_{M_1}= 2\sqrt{\frac{g\bar \Psi_{M}}{m}\frac{1 - \Pi_{Q}^2}{\Pi_{Q}^2 + 1}}$&#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8777"/>
  <p:tag name="LATEXADDIN" val="\documentclass{article}&#10;\usepackage{amsmath}&#10;\pagestyle{empty}&#10;\begin{document}&#10;&#10;&#10;$ \frac{\bar v_{P}}{\bar v_{M_1}} = \sqrt{\frac{m\left(\Pi_{Q}^2 + 1\right)}{2(1 - \Pi_{Q}^2)}}$&#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21.9723"/>
  <p:tag name="ORIGINALWIDTH" val="946.3817"/>
  <p:tag name="LATEXADDIN" val="\documentclass{article}&#10;\usepackage{amsmath}&#10;\pagestyle{empty}&#10;\begin{document}&#10;&#10;$ \Delta\Psi_M = \frac{\bar v_{M_1}^{2}-\bar v_{M_n}^{2}}{2 g} $&#1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2.7811"/>
  <p:tag name="ORIGINALWIDTH" val="2361.329"/>
  <p:tag name="LATEXADDIN" val="\documentclass{article}&#10;\usepackage{amsmath}&#10;\pagestyle{empty}&#10;\begin{document}&#10;$  \frac{p_{M_1}}{\rho g}+z_{M_1}+\frac{\bar v_{M_1}^2}{2 g}=\frac{p_{M_n}}{\rho g}+z_{M_n}+\frac{\bar v_{M_n}^2}{2g} + h_{L}$&#10;&#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5.5161"/>
  <p:tag name="ORIGINALWIDTH" val="220.5308"/>
  <p:tag name="LATEXADDIN" val="\documentclass{article}&#10;\usepackage{amsmath}&#10;\pagestyle{empty}&#10;\begin{document}&#10;$  \Psi_{M_1}$&#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6.2662"/>
  <p:tag name="ORIGINALWIDTH" val="235.5328"/>
  <p:tag name="LATEXADDIN" val="\documentclass{article}&#10;\usepackage{amsmath}&#10;\pagestyle{empty}&#10;\begin{document}&#10;$  \Psi_{M_n}$&#10;&#10;&#10;\end{document}"/>
  <p:tag name="IGUANATEXSIZE" val="24"/>
  <p:tag name="IGUANATEXCURSOR" val="93"/>
  <p:tag name="TRANSPARENCY" val="True"/>
  <p:tag name="FILENAME" val=""/>
  <p:tag name="LATEXENGINEID" val="1"/>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99.5279"/>
  <p:tag name="ORIGINALWIDTH" val="555.8276"/>
  <p:tag name="LATEXADDIN" val="\documentclass{article}&#10;\usepackage{amsmath}&#10;\pagestyle{empty}&#10;\begin{document}&#10;$  \Pi_{Q}=\frac{Q_{P_{1}}}{Q_{P_{n}}}$&#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22.7811"/>
  <p:tag name="ORIGINALWIDTH" val="2361.329"/>
  <p:tag name="LATEXADDIN" val="\documentclass{article}&#10;\usepackage{amsmath}&#10;\pagestyle{empty}&#10;\begin{document}&#10;$  \frac{p_{M_1}}{\rho g}+z_{M_1}+\frac{\bar v_{M_1}^2}{2 g}=\frac{p_{M_n}}{\rho g}+z_{M_n}+\frac{\bar v_{M_n}^2}{2g} + h_{L}$&#10;&#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3.527"/>
  <p:tag name="LATEXADDIN" val="\documentclass{article}&#10;\usepackage{amsmath}&#10;\pagestyle{empty}&#10;\begin{document}&#10;$  Q_{P_2}$&#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5.5161"/>
  <p:tag name="ORIGINALWIDTH" val="220.5308"/>
  <p:tag name="LATEXADDIN" val="\documentclass{article}&#10;\usepackage{amsmath}&#10;\pagestyle{empty}&#10;\begin{document}&#10;$  \Psi_{M_1}$&#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504.8205"/>
  <p:tag name="LATEXADDIN" val="\documentclass{article}&#10;\usepackage{amsmath}&#10;\pagestyle{empty}&#10;\begin{document}&#10;$  \bar \Psi_M \cong \frac{\bar v_{P}^{2}}{2 g}$&#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1"/>
  <p:tag name="TRANSPARENCY" val="True"/>
  <p:tag name="FILENAME" val=""/>
  <p:tag name="LATEXENGINEID" val="1"/>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1.2767"/>
  <p:tag name="LATEXADDIN" val="\documentclass{article}&#10;\usepackage{amsmath}&#10;\pagestyle{empty}&#10;\begin{document}&#10;$  Q_{P_1}$&#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3.527"/>
  <p:tag name="LATEXADDIN" val="\documentclass{article}&#10;\usepackage{amsmath}&#10;\pagestyle{empty}&#10;\begin{document}&#10;$  Q_{P_2}$&#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9.2666"/>
  <p:tag name="ORIGINALWIDTH" val="206.2788"/>
  <p:tag name="LATEXADDIN" val="\documentclass{article}&#10;\usepackage{amsmath}&#10;\pagestyle{empty}&#10;\begin{document}&#10;$  Q_{P_n}$&#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698.987"/>
  <p:tag name="LATEXADDIN" val="\documentclass{article}&#10;\usepackage{amsmath}&#10;\pagestyle{empty}&#10;\begin{document}&#10;$  \Psi_{M_1}+\frac{\bar v_{M_1}^2}{2 g}=\Psi_{M_n}+\frac{\bar v_{M_n}^2}{2 g}+h_{L}$&#10;&#10;&#10;\end{document}"/>
  <p:tag name="IGUANATEXSIZE" val="24"/>
  <p:tag name="IGUANATEXCURSOR" val="144"/>
  <p:tag name="TRANSPARENCY" val="True"/>
  <p:tag name="FILENAME" val=""/>
  <p:tag name="LATEXENGINEID" val="1"/>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342.687"/>
  <p:tag name="LATEXADDIN" val="\documentclass{article}&#10;\usepackage{amsmath}&#10;\pagestyle{empty}&#10;\begin{document}&#10;$  \frac{\bar v_{M_1}^2}{2 g}=\Delta\Psi_M+\frac{\bar v_{M_n}^2}{2 g}+h_{L}$&#10;&#10;&#10;\end{document}"/>
  <p:tag name="IGUANATEXSIZE" val="24"/>
  <p:tag name="IGUANATEXCURSOR" val="135"/>
  <p:tag name="TRANSPARENCY" val="True"/>
  <p:tag name="FILENAME" val=""/>
  <p:tag name="LATEXENGINEID" val="1"/>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6.2662"/>
  <p:tag name="ORIGINALWIDTH" val="235.5328"/>
  <p:tag name="LATEXADDIN" val="\documentclass{article}&#10;\usepackage{amsmath}&#10;\pagestyle{empty}&#10;\begin{document}&#10;$  \Psi_{M_n}$&#10;&#10;&#10;\end{document}"/>
  <p:tag name="IGUANATEXSIZE" val="24"/>
  <p:tag name="IGUANATEXCURSOR" val="93"/>
  <p:tag name="TRANSPARENCY" val="Tru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205.4743"/>
  <p:tag name="LATEXADDIN" val="\documentclass{article}&#10;\usepackage{amsmath}&#10;\pagestyle{empty}&#10;\begin{document}&#10; &#10;$$  Q_{P_n}$$&#10;&#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8.684"/>
  <p:tag name="LATEXADDIN" val="\documentclass{article}&#10;\usepackage{amsmath}&#10;\pagestyle{empty}&#10;\begin{document}&#10;&#10;$  \Psi_{tank} = 0 $&#10;&#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137.159"/>
  <p:tag name="LATEXADDIN" val="\documentclass{article}&#10;\usepackage{amsmath}&#10;\pagestyle{empty}&#10;\begin{document}&#10;$ \Delta\Psi = \frac{\bar v_{M_1}^{2}-\bar v_{M_n}^{2}}{2 g} - h_{L}$&#10;&#10;&#10;\end{document}"/>
  <p:tag name="IGUANATEXSIZE" val="24"/>
  <p:tag name="IGUANATEXCURSOR" val="124"/>
  <p:tag name="TRANSPARENCY" val="True"/>
  <p:tag name="FILENAME" val=""/>
  <p:tag name="LATEXENGINEID" val="1"/>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1.2767"/>
  <p:tag name="LATEXADDIN" val="\documentclass{article}&#10;\usepackage{amsmath}&#10;\pagestyle{empty}&#10;\begin{document}&#10;$  Q_{P_1}$&#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3.527"/>
  <p:tag name="LATEXADDIN" val="\documentclass{article}&#10;\usepackage{amsmath}&#10;\pagestyle{empty}&#10;\begin{document}&#10;$  Q_{P_2}$&#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9.2666"/>
  <p:tag name="ORIGINALWIDTH" val="206.2788"/>
  <p:tag name="LATEXADDIN" val="\documentclass{article}&#10;\usepackage{amsmath}&#10;\pagestyle{empty}&#10;\begin{document}&#10;$  Q_{P_n}$&#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671.3437"/>
  <p:tag name="LATEXADDIN" val="\documentclass{article}&#10;\usepackage{amsmath}&#10;\pagestyle{empty}&#10;\begin{document}&#10;$ \Delta\Psi_M \cong \frac{\bar v_{M_1}^{2}}{2 g}$&#10;&#10;&#10;\end{document}"/>
  <p:tag name="IGUANATEXSIZE" val="24"/>
  <p:tag name="IGUANATEXCURSOR" val="100"/>
  <p:tag name="TRANSPARENCY" val="True"/>
  <p:tag name="FILENAME" val=""/>
  <p:tag name="LATEXENGINEID" val="1"/>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504.8205"/>
  <p:tag name="LATEXADDIN" val="\documentclass{article}&#10;\usepackage{amsmath}&#10;\pagestyle{empty}&#10;\begin{document}&#10;$  \bar \Psi_M \cong \frac{\bar v_{P}^{2}}{2 g}$&#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1"/>
  <p:tag name="TRANSPARENCY" val="True"/>
  <p:tag name="FILENAME" val=""/>
  <p:tag name="LATEXENGINEID" val="1"/>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671.3437"/>
  <p:tag name="LATEXADDIN" val="\documentclass{article}&#10;\usepackage{amsmath}&#10;\pagestyle{empty}&#10;\begin{document}&#10;$ \Delta\Psi_M \cong \frac{\bar v_{M_1}^{2}}{2 g}$&#10;&#10;&#10;\end{document}"/>
  <p:tag name="IGUANATEXSIZE" val="24"/>
  <p:tag name="IGUANATEXCURSOR" val="100"/>
  <p:tag name="TRANSPARENCY" val="True"/>
  <p:tag name="FILENAME" val=""/>
  <p:tag name="LATEXENGINEID" val="1"/>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1"/>
  <p:tag name="TRANSPARENCY" val="True"/>
  <p:tag name="FILENAME" val=""/>
  <p:tag name="LATEXENGINEID" val="1"/>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8.684"/>
  <p:tag name="LATEXADDIN" val="\documentclass{article}&#10;\usepackage{amsmath}&#10;\pagestyle{empty}&#10;\begin{document}&#10;&#10;$  \Psi_{tank} = 0 $&#10;&#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1.2767"/>
  <p:tag name="LATEXADDIN" val="\documentclass{article}&#10;\usepackage{amsmath}&#10;\pagestyle{empty}&#10;\begin{document}&#10;$  Q_{P_1}$&#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3.527"/>
  <p:tag name="LATEXADDIN" val="\documentclass{article}&#10;\usepackage{amsmath}&#10;\pagestyle{empty}&#10;\begin{document}&#10;$  Q_{P_2}$&#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9.2666"/>
  <p:tag name="ORIGINALWIDTH" val="206.2788"/>
  <p:tag name="LATEXADDIN" val="\documentclass{article}&#10;\usepackage{amsmath}&#10;\pagestyle{empty}&#10;\begin{document}&#10;$  Q_{P_n}$&#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504.8205"/>
  <p:tag name="LATEXADDIN" val="\documentclass{article}&#10;\usepackage{amsmath}&#10;\pagestyle{empty}&#10;\begin{document}&#10;$  \bar \Psi_M \cong \frac{\bar v_{P}^{2}}{2 g}$&#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1"/>
  <p:tag name="TRANSPARENCY" val="True"/>
  <p:tag name="FILENAME" val=""/>
  <p:tag name="LATEXENGINEID" val="1"/>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15.2801"/>
  <p:tag name="ORIGINALWIDTH" val="1082.401"/>
  <p:tag name="LATEXADDIN" val="\documentclass{article}&#10;\usepackage{amsmath}&#10;\pagestyle{empty}&#10;\begin{document}&#10;$  \Delta \Psi_M = -\frac{\bar v_{M_n}^2}{2g}-h_L$&#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15.2801"/>
  <p:tag name="ORIGINALWIDTH" val="780.8589"/>
  <p:tag name="LATEXADDIN" val="\documentclass{article}&#10;\usepackage{amsmath}&#10;\pagestyle{empty}&#10;\begin{document}&#10;$  \Delta \Psi_M \cong -\frac{\bar v_{M_n}^2}{2g}$&#10;&#10;&#10;\end{document}"/>
  <p:tag name="IGUANATEXSIZE" val="24"/>
  <p:tag name="IGUANATEXCURSOR" val="129"/>
  <p:tag name="TRANSPARENCY" val="True"/>
  <p:tag name="FILENAME" val=""/>
  <p:tag name="LATEXENGINEID" val="1"/>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8.684"/>
  <p:tag name="LATEXADDIN" val="\documentclass{article}&#10;\usepackage{amsmath}&#10;\pagestyle{empty}&#10;\begin{document}&#10;&#10;$  \Psi_{tank} = 0 $&#10;&#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15.2801"/>
  <p:tag name="ORIGINALWIDTH" val="1082.401"/>
  <p:tag name="LATEXADDIN" val="\documentclass{article}&#10;\usepackage{amsmath}&#10;\pagestyle{empty}&#10;\begin{document}&#10;$  \Delta \Psi_M = -\frac{\bar v_{M_n}^2}{2g}-h_L$&#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461.9423"/>
  <p:tag name="LATEXADDIN" val="\documentclass{article}&#10;\usepackage{amsmath}&#10;\pagestyle{empty}&#10;\begin{document} &#10;&#10;$$  \frac{Q_{P_1}}{Q_{P_n}} = 1$$&#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504.8205"/>
  <p:tag name="LATEXADDIN" val="\documentclass{article}&#10;\usepackage{amsmath}&#10;\pagestyle{empty}&#10;\begin{document}&#10;$  \bar \Psi_M \cong \frac{\bar v_{P}^{2}}{2 g}$&#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0.021"/>
  <p:tag name="ORIGINALWIDTH" val="1146.16"/>
  <p:tag name="LATEXADDIN" val="\documentclass{article}&#10;\usepackage{amsmath}&#10;\pagestyle{empty}&#10;\begin{document}&#10;$  \Psi_{M_1} = \bar \Psi_{M} - \frac{1}{2}\Delta \Psi_M$&#10;&#10;&#10;\end{document}"/>
  <p:tag name="IGUANATEXSIZE" val="24"/>
  <p:tag name="IGUANATEXCURSOR" val="96"/>
  <p:tag name="TRANSPARENCY" val="True"/>
  <p:tag name="FILENAME" val=""/>
  <p:tag name="LATEXENGINEID" val="1"/>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0.021"/>
  <p:tag name="ORIGINALWIDTH" val="1158.912"/>
  <p:tag name="LATEXADDIN" val="\documentclass{article}&#10;\usepackage{amsmath}&#10;\pagestyle{empty}&#10;\begin{document}&#10;$  \Psi_{M_n} = \bar \Psi_{M} + \frac{1}{2}\Delta \Psi_M$&#10;&#10;&#10;\end{document}"/>
  <p:tag name="IGUANATEXSIZE" val="24"/>
  <p:tag name="IGUANATEXCURSOR" val="96"/>
  <p:tag name="TRANSPARENCY" val="True"/>
  <p:tag name="FILENAME" val=""/>
  <p:tag name="LATEXENGINEID" val="1"/>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831.8661"/>
  <p:tag name="LATEXADDIN" val="\documentclass{article}&#10;\usepackage{amsmath}&#10;\pagestyle{empty}&#10;\begin{document}&#10;$ Q_{P_1} \propto \sqrt{\Psi_{M_1}}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856.6195"/>
  <p:tag name="LATEXADDIN" val="\documentclass{article}&#10;\usepackage{amsmath}&#10;\pagestyle{empty}&#10;\begin{document}&#10;$ Q_{P_n} \propto \sqrt{\Psi_{M_n}}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1114.656"/>
  <p:tag name="LATEXADDIN" val="\documentclass{article}&#10;\usepackage{amsmath}&#10;\pagestyle{empty}&#10;\begin{document}&#10;$  \Pi_{Q}=\frac{Q_{P_1}}{Q_{P_n}}=\sqrt{\frac{\Psi_{M_1}}{\Psi_{M_n}}}$&#10;&#10;&#10;\end{document}"/>
  <p:tag name="IGUANATEXSIZE" val="24"/>
  <p:tag name="IGUANATEXCURSOR" val="148"/>
  <p:tag name="TRANSPARENCY" val="True"/>
  <p:tag name="FILENAME" val=""/>
  <p:tag name="LATEXENGINEID" val="1"/>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190.5266"/>
  <p:tag name="LATEXADDIN" val="\documentclass{article}&#10;\usepackage{amsmath}&#10;\pagestyle{empty}&#10;\begin{document}&#10;$  \bar \Psi_{M} $&#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926.3793"/>
  <p:tag name="LATEXADDIN" val="\documentclass{article}&#10;\usepackage{amsmath}&#10;\pagestyle{empty}&#10;\begin{document}&#10;$  \Pi_{Q}^2= \frac{\bar \Psi_{M} - \frac{1}{2}\Delta \Psi_M}{\bar \Psi_{M} + \frac{1}{2}\Delta \Psi_M}$&#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57.522"/>
  <p:tag name="ORIGINALWIDTH" val="2008.03"/>
  <p:tag name="LATEXADDIN" val="\documentclass{article}&#10;\usepackage{amsmath}&#10;\pagestyle{empty}&#10;\begin{document}&#10;$  \Pi_{Q}^2\bar \Psi_{M} + \Pi_{Q}^2\frac{1}{2}\Delta \Psi_M= \bar \Psi_{M} - \frac{1}{2}\Delta \Psi_M$&#10;&#10;&#10;\end{document}"/>
  <p:tag name="IGUANATEXSIZE" val="24"/>
  <p:tag name="IGUANATEXCURSOR" val="183"/>
  <p:tag name="TRANSPARENCY" val="True"/>
  <p:tag name="FILENAME" val=""/>
  <p:tag name="LATEXENGINEID" val="1"/>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57.522"/>
  <p:tag name="ORIGINALWIDTH" val="2008.03"/>
  <p:tag name="LATEXADDIN" val="\documentclass{article}&#10;\usepackage{amsmath}&#10;\pagestyle{empty}&#10;\begin{document}&#10;$   \Pi_{Q}^2\frac{1}{2}\Delta \Psi_M +\frac{1}{2}\Delta \Psi_M= \bar \Psi_{M} - \Pi_{Q}^2\bar \Psi_{M}$&#10;&#10;&#10;\end{document}"/>
  <p:tag name="IGUANATEXSIZE" val="24"/>
  <p:tag name="IGUANATEXCURSOR" val="84"/>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599.925"/>
  <p:tag name="LATEXADDIN" val="\documentclass{article}&#10;\usepackage{amsmath}&#10;\pagestyle{empty}&#10;\begin{document}&#10;&#10;$ \Psi = \frac{p}{\rho g}+z $&#10;&#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294.041"/>
  <p:tag name="LATEXADDIN" val="\documentclass{article}&#10;\usepackage{amsmath}&#10;\pagestyle{empty}&#10;\begin{document}&#10;$  \Delta \Psi_M$&#10;&#10;&#10;\end{document}"/>
  <p:tag name="IGUANATEXSIZE" val="24"/>
  <p:tag name="IGUANATEXCURSOR" val="96"/>
  <p:tag name="TRANSPARENCY" val="True"/>
  <p:tag name="FILENAME" val=""/>
  <p:tag name="LATEXENGINEID" val="1"/>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57.522"/>
  <p:tag name="ORIGINALWIDTH" val="1715.49"/>
  <p:tag name="LATEXADDIN" val="\documentclass{article}&#10;\usepackage{amsmath}&#10;\pagestyle{empty}&#10;\begin{document}&#10;$   \frac{1}{2}\Delta \Psi_M (\Pi_{Q}^2 + 1)= \bar \Psi_{M}(1 - \Pi_{Q}^2)$&#10;&#10;&#10;\end{document}"/>
  <p:tag name="IGUANATEXSIZE" val="24"/>
  <p:tag name="IGUANATEXCURSOR" val="154"/>
  <p:tag name="TRANSPARENCY" val="True"/>
  <p:tag name="FILENAME" val=""/>
  <p:tag name="LATEXENGINEID" val="1"/>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42.2838"/>
  <p:tag name="ORIGINALWIDTH" val="1031.394"/>
  <p:tag name="LATEXADDIN" val="\documentclass{article}&#10;\usepackage{amsmath}&#10;\pagestyle{empty}&#10;\begin{document}&#10;$   \Delta \Psi_M= 2\bar \Psi_{M}\frac{1 - \Pi_{Q}^2}{\Pi_{Q}^2 + 1}$&#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42.2838"/>
  <p:tag name="ORIGINALWIDTH" val="1031.394"/>
  <p:tag name="LATEXADDIN" val="\documentclass{article}&#10;\usepackage{amsmath}&#10;\pagestyle{empty}&#10;\begin{document}&#10;$   \Delta \Psi_M= 2\bar \Psi_{M}\frac{1 - \Pi_{Q}^2}{\Pi_{Q}^2 + 1}$&#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49.0347"/>
  <p:tag name="ORIGINALWIDTH" val="1411.697"/>
  <p:tag name="LATEXADDIN" val="\documentclass{article}&#10;\usepackage{amsmath}&#10;\pagestyle{empty}&#10;\begin{document}&#10;$ \Delta\Psi_M = \frac{\bar v_{M_1}^{2}}{2 g} = 2\bar \Psi_{M}\frac{1 - \Pi_{Q}^2}{\Pi_{Q}^2 + 1}$&#10;&#10;&#10;\end{document}"/>
  <p:tag name="IGUANATEXSIZE" val="24"/>
  <p:tag name="IGUANATEXCURSOR" val="177"/>
  <p:tag name="TRANSPARENCY" val="True"/>
  <p:tag name="FILENAME" val=""/>
  <p:tag name="LATEXENGINEID" val="1"/>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012.641"/>
  <p:tag name="LATEXADDIN" val="\documentclass{article}&#10;\usepackage{amsmath}&#10;\pagestyle{empty}&#10;\begin{document}&#10;$  \bar \Psi_M \cong \frac{\bar v_{P}^{2}}{2 g} + h_{l_{series}}$&#10;&#10;&#10;\end{document}"/>
  <p:tag name="IGUANATEXSIZE" val="24"/>
  <p:tag name="IGUANATEXCURSOR" val="142"/>
  <p:tag name="TRANSPARENCY" val="True"/>
  <p:tag name="FILENAME" val=""/>
  <p:tag name="LATEXENGINEID" val="1"/>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012.641"/>
  <p:tag name="LATEXADDIN" val="\documentclass{article}&#10;\usepackage{amsmath}&#10;\pagestyle{empty}&#10;\begin{document}&#10;$  \bar \Psi_M \cong \frac{\bar v_{P}^{2}}{2 g} + h_{l_{series}}$&#10;&#10;&#10;\end{document}"/>
  <p:tag name="IGUANATEXSIZE" val="24"/>
  <p:tag name="IGUANATEXCURSOR" val="142"/>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1838.506"/>
  <p:tag name="LATEXADDIN" val="\documentclass{article}&#10;\usepackage{amsmath}&#10;\pagestyle{empty}&#10;\begin{document}&#10;$   \bar v_{M_1}= 2\sqrt{g (h_{e_{port}} + h_{l_{series}})\frac{1 - \Pi_{Q}^2}{\Pi_{Q}^2 + 1}}$&#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613.4233"/>
  <p:tag name="LATEXADDIN" val="\documentclass{article}&#10;\usepackage{amsmath}&#10;\pagestyle{empty}&#10;\begin{document}&#10;&#10;$$  p_1 = -\rho g z_1 $$&#10;&#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49.0347"/>
  <p:tag name="ORIGINALWIDTH" val="1411.697"/>
  <p:tag name="LATEXADDIN" val="\documentclass{article}&#10;\usepackage{amsmath}&#10;\pagestyle{empty}&#10;\begin{document}&#10;$ \Delta\Psi_M = \frac{\bar v_{M_1}^{2}}{2 g} = 2\bar \Psi_{M}\frac{1 - \Pi_{Q}^2}{\Pi_{Q}^2 + 1}$&#10;&#10;&#10;\end{document}"/>
  <p:tag name="IGUANATEXSIZE" val="24"/>
  <p:tag name="IGUANATEXCURSOR" val="177"/>
  <p:tag name="TRANSPARENCY" val="True"/>
  <p:tag name="FILENAME" val=""/>
  <p:tag name="LATEXENGINEID" val="1"/>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1135.658"/>
  <p:tag name="LATEXADDIN" val="\documentclass{article}&#10;\usepackage{amsmath}&#10;\pagestyle{empty}&#10;\begin{document}&#10;$   \bar v_{M_1}= 2\sqrt{g\bar \Psi_{M}\frac{1 - \Pi_{Q}^2}{\Pi_{Q}^2 + 1}}$&#10;&#10;&#10;\end{document}"/>
  <p:tag name="IGUANATEXSIZE" val="24"/>
  <p:tag name="IGUANATEXCURSOR" val="96"/>
  <p:tag name="TRANSPARENCY" val="True"/>
  <p:tag name="FILENAME" val=""/>
  <p:tag name="LATEXENGINEID" val="1"/>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1080.151"/>
  <p:tag name="LATEXADDIN" val="\documentclass{article}&#10;\usepackage{amsmath}&#10;\pagestyle{empty}&#10;\begin{document}&#10;$   \bar v_{M_1}= 2\sqrt{g\frac{\bar v_{P}^{2}}{2 g}\frac{1 - \Pi_{Q}^2}{\Pi_{Q}^2 + 1}}$&#10;&#10;&#10;\end{document}"/>
  <p:tag name="IGUANATEXSIZE" val="24"/>
  <p:tag name="IGUANATEXCURSOR" val="132"/>
  <p:tag name="TRANSPARENCY" val="True"/>
  <p:tag name="FILENAME" val=""/>
  <p:tag name="LATEXENGINEID" val="1"/>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922.6287"/>
  <p:tag name="LATEXADDIN" val="\documentclass{article}&#10;\usepackage{amsmath}&#10;\pagestyle{empty}&#10;\begin{document}&#10;$ \frac{\bar v_{P}}{\bar v_{M_1}} = \sqrt{\frac{\Pi_{Q}^2 + 1}{2(1 - \Pi_{Q}^2)}}$&#10;&#10;&#10;\end{document}"/>
  <p:tag name="IGUANATEXSIZE" val="24"/>
  <p:tag name="IGUANATEXCURSOR" val="161"/>
  <p:tag name="TRANSPARENCY" val="True"/>
  <p:tag name="FILENAME" val=""/>
  <p:tag name="LATEXENGINEID" val="1"/>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922.6287"/>
  <p:tag name="LATEXADDIN" val="\documentclass{article}&#10;\usepackage{amsmath}&#10;\pagestyle{empty}&#10;\begin{document}&#10;$ \frac{\bar v_{P}}{\bar v_{M_1}} = \sqrt{\frac{\Pi_{Q}^2 + 1}{2(1 - \Pi_{Q}^2)}}$&#10;&#10;&#10;\end{document}"/>
  <p:tag name="IGUANATEXSIZE" val="24"/>
  <p:tag name="IGUANATEXCURSOR" val="161"/>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184.5257"/>
  <p:tag name="LATEXADDIN" val="\documentclass{article}&#10;\usepackage{amsmath}&#10;\pagestyle{empty}&#10;\begin{document}&#10;$ \frac{\bar v_{P}}{\bar v_{M_1}}$&#10;&#10;&#10;\end{document}"/>
  <p:tag name="IGUANATEXSIZE" val="24"/>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0.0168"/>
  <p:tag name="ORIGINALWIDTH" val="162.0226"/>
  <p:tag name="LATEXADDIN" val="\documentclass{article}&#10;\usepackage{amsmath}&#10;\pagestyle{empty}&#10;\begin{document}&#10;$\Pi_{Q}$&#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0.0168"/>
  <p:tag name="ORIGINALWIDTH" val="162.0226"/>
  <p:tag name="LATEXADDIN" val="\documentclass{article}&#10;\usepackage{amsmath}&#10;\pagestyle{empty}&#10;\begin{document}&#10;$\Pi_{Q}$&#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1114.656"/>
  <p:tag name="LATEXADDIN" val="\documentclass{article}&#10;\usepackage{amsmath}&#10;\pagestyle{empty}&#10;\begin{document}&#10;$  \Pi_{Q}=\frac{Q_{P_1}}{Q_{P_n}}=\sqrt{\frac{\Psi_{M_1}}{\Psi_{M_n}}}$&#10;&#10;&#10;\end{document}"/>
  <p:tag name="IGUANATEXSIZE" val="24"/>
  <p:tag name="IGUANATEXCURSOR" val="148"/>
  <p:tag name="TRANSPARENCY" val="True"/>
  <p:tag name="FILENAME" val=""/>
  <p:tag name="LATEXENGINEID" val="1"/>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501.312"/>
  <p:tag name="LATEXADDIN" val="\documentclass{article}&#10;\usepackage{amsmath}&#10;\pagestyle{empty}&#10;\begin{document}&#10;&#10;$Q = \Pi_{vc}\frac{2}{3} \sqrt{2g} w \left(H_{channel}\right)^\frac{3}{2}$&#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696.6629"/>
  <p:tag name="LATEXADDIN" val="\documentclass{article}&#10;\usepackage{amsmath}&#10;\pagestyle{empty}&#10;\begin{document}&#10;&#10;$ \Psi_1 = \frac{p_1}{\rho g}+z_1 $&#10;&#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713.536"/>
  <p:tag name="LATEXADDIN" val="\documentclass{article}&#10;\usepackage{amsmath}&#10;\pagestyle{empty}&#10;\begin{document}&#10;&#10;$Q_{weir} = \Pi_{vc}\frac{2}{3} \sqrt{2g} w \left(H_{channel}\right)^\frac{3}{2}$&#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21.9723"/>
  <p:tag name="ORIGINALWIDTH" val="816.6479"/>
  <p:tag name="LATEXADDIN" val="\documentclass{article}&#10;\usepackage{amsmath}&#10;\pagestyle{empty}&#10;\begin{document}&#10;&#10;&#10;$\bar H_{channel} - \frac{\bar v_{M_1}^2}{4g}$&#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21.9723"/>
  <p:tag name="ORIGINALWIDTH" val="816.6479"/>
  <p:tag name="LATEXADDIN" val="\documentclass{article}&#10;\usepackage{amsmath}&#10;\pagestyle{empty}&#10;\begin{document}&#10;&#10;&#10;$\bar H_{channel} + \frac{\bar v_{M_1}^2}{4g}$&#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1.4435"/>
  <p:tag name="LATEXADDIN" val="\documentclass{article}&#10;\usepackage{amsmath}&#10;\pagestyle{empty}&#10;\begin{document}&#10;&#10;&#10;$\bar H_{channel}$&#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83.23961"/>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605.9243"/>
  <p:tag name="ORIGINALWIDTH" val="2564.679"/>
  <p:tag name="LATEXADDIN" val="\documentclass{article}&#10;\usepackage{amsmath}&#10;\pagestyle{empty}&#10;\begin{document}&#10;&#10;$\Pi_{Q_{weir}} = \frac{Q_{Filter_1}}{Q_{Filter_n}} = \frac{\Pi_{vc}\frac{2}{3} \sqrt{2g} w \left(\bar H_{channel} - \frac{\bar v_{M_1}^2}{4g}\right)^\frac{3}{2}}{\Pi_{vc}\frac{2}{3} \sqrt{2g} w \left(\bar H_{channel} + \frac{\bar v_{M_1}^2}{4g}\right)^\frac{3}{2}}$&#10;&#10;&#10;\end{document}"/>
  <p:tag name="IGUANATEXSIZE" val="20"/>
  <p:tag name="IGUANATEXCURSOR" val="34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742.032"/>
  <p:tag name="LATEXADDIN" val="\documentclass{article}&#10;\usepackage{amsmath}&#10;\pagestyle{empty}&#10;\begin{document}&#10;&#10;$\bar v_{M_1} =  2\sqrt{g\bar H_{channel}\frac{\left(1-\Pi_{Q_{weir}}^\frac{2}{3}\right)}{\left(\Pi_{Q_{weir}}^\frac{2}{3} + 1\right)}}$&#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328.5458"/>
  <p:tag name="LATEXADDIN" val="\documentclass{article}&#10;\usepackage{amsmath}&#10;\pagestyle{empty}&#10;\begin{document}&#10;$  \frac{p}{\rho g}+z$&#10;&#10;&#10;\end{document}"/>
  <p:tag name="IGUANATEXSIZE" val="24"/>
  <p:tag name="IGUANATEXCURSOR" val="101"/>
  <p:tag name="TRANSPARENCY" val="True"/>
  <p:tag name="FILENAME" val=""/>
  <p:tag name="LATEXENGINEID" val="1"/>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34.2687"/>
  <p:tag name="ORIGINALWIDTH" val="1438.701"/>
  <p:tag name="LATEXADDIN" val="\documentclass{article}&#10;\usepackage{amsmath}&#10;\pagestyle{empty}&#10;\begin{document}&#10;$  \rho \mathbf{a}=-(\nabla p+\rho \mathbf{g})+\mu \nabla^{2} \mathbf{V}$&#10;&#10;&#10;\end{document}"/>
  <p:tag name="IGUANATEXSIZE" val="24"/>
  <p:tag name="IGUANATEXCURSOR" val="152"/>
  <p:tag name="TRANSPARENCY" val="True"/>
  <p:tag name="FILENAME" val=""/>
  <p:tag name="LATEXENGINEID" val="1"/>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04.0285"/>
  <p:tag name="ORIGINALWIDTH" val="1804.002"/>
  <p:tag name="LATEXADDIN" val="\documentclass{article}&#10;\usepackage{amsmath}&#10;\pagestyle{empty}&#10;\begin{document}&#10;$  \frac{p_{1}}{\rho g}+z_{1}+\frac{\bar v_{1}^{2}}{2 g}=\frac{p_{2}}{\rho g}+z_{2}+\frac{\bar v_{2}^{2}}{2 g}+h_{L}$&#10;&#10;&#10;\end{document}"/>
  <p:tag name="IGUANATEXSIZE" val="24"/>
  <p:tag name="IGUANATEXCURSOR" val="176"/>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69.7038"/>
  <p:tag name="LATEXADDIN" val="\documentclass{article}&#10;\usepackage{amsmath}&#10;\pagestyle{empty}&#10;\begin{document}&#10;&#10;$  \Psi_1 = 0 $&#10;&#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39.2834"/>
  <p:tag name="ORIGINALWIDTH" val="1251.175"/>
  <p:tag name="LATEXADDIN" val="\documentclass{article}&#10;\usepackage{amsmath}&#10;\pagestyle{empty}&#10;\begin{document}&#10;$  \frac{p_{in}-p_{out}}{\rho g}=\frac{\bar v_{out}^{2}-\bar v_{in}^{2} \frac{A_{in}}{A_{out}}}{g}$&#10;&#10;&#10;\end{document}"/>
  <p:tag name="IGUANATEXSIZE" val="24"/>
  <p:tag name="IGUANATEXCURSOR" val="101"/>
  <p:tag name="TRANSPARENCY" val="True"/>
  <p:tag name="FILENAME" val=""/>
  <p:tag name="LATEXENGINEID" val="1"/>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8.7652"/>
  <p:tag name="ORIGINALWIDTH" val="471.8158"/>
  <p:tag name="LATEXADDIN" val="\documentclass{article}&#10;\usepackage{amsmath}&#10;\pagestyle{empty}&#10;\begin{document}&#10;$  \Delta \Psi_{e}&gt;0$&#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1104.904"/>
  <p:tag name="LATEXADDIN" val="\documentclass{article}&#10;\usepackage{amsmath}&#10;\pagestyle{empty}&#10;\begin{document}&#10;$  \Delta \Psi_e=\frac{\left(\bar v_{in}-\bar v_{out}\right) \bar v_{out}}{g}$&#10;&#10;&#10;\end{document}"/>
  <p:tag name="IGUANATEXSIZE" val="24"/>
  <p:tag name="IGUANATEXCURSOR" val="147"/>
  <p:tag name="TRANSPARENCY" val="True"/>
  <p:tag name="FILENAME" val=""/>
  <p:tag name="LATEXENGINEID" val="1"/>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1104.904"/>
  <p:tag name="LATEXADDIN" val="\documentclass{article}&#10;\usepackage{amsmath}&#10;\pagestyle{empty}&#10;\begin{document}&#10;$  \Delta \Psi_{e}=\frac{\left(\bar v_{in}-\bar v_{out}\right) \bar v_{out}}{g}$&#10;&#10;&#10;\end{document}"/>
  <p:tag name="IGUANATEXSIZE" val="24"/>
  <p:tag name="IGUANATEXCURSOR" val="149"/>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1888.014"/>
  <p:tag name="LATEXADDIN" val="\documentclass{article}&#10;\usepackage{amsmath}&#10;\pagestyle{empty}&#10;\begin{document}&#10;$  \sum_{i=1}^{n-1} \Delta \Psi_e=\sum_{i=1}^{n-1} \frac{Q_{M}}{n A_{M}} \frac{(n-i) Q_{M}}{n A_{M}} \frac{1}{g}$&#10;&#10;&#10;\end{document}"/>
  <p:tag name="IGUANATEXSIZE" val="24"/>
  <p:tag name="IGUANATEXCURSOR" val="111"/>
  <p:tag name="TRANSPARENCY" val="True"/>
  <p:tag name="FILENAME" val=""/>
  <p:tag name="LATEXENGINEID" val="1"/>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569.219"/>
  <p:tag name="LATEXADDIN" val="\documentclass{article}&#10;\usepackage{amsmath}&#10;\pagestyle{empty}&#10;\begin{document}&#10;$  \sum_{i=1}^{n-1} \Delta \Psi_e=\frac{\bar v_{M}^{2}}{g} \sum_{i=1}^{n-1} \frac{(n-i)}{n^{2}}$&#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137.159"/>
  <p:tag name="LATEXADDIN" val="\documentclass{article}&#10;\usepackage{amsmath}&#10;\pagestyle{empty}&#10;\begin{document}&#10;$  \sum_{i=1}^{n-1} \Delta \Psi_e=\frac{\bar v_{M}^{2}}{g} \frac{n-1}{2 n}$&#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0.0251"/>
  <p:tag name="ORIGINALWIDTH" val="873.8719"/>
  <p:tag name="LATEXADDIN" val="\documentclass{article}&#10;\usepackage{amsmath}&#10;\pagestyle{empty}&#10;\begin{document}&#10;$  \bar v_{in}-\bar v_{out}=\frac{Q_{p}}{A_{M}}$&#10;&#10;&#10;\end{document}"/>
  <p:tag name="IGUANATEXSIZE" val="24"/>
  <p:tag name="IGUANATEXCURSOR" val="101"/>
  <p:tag name="TRANSPARENCY" val="True"/>
  <p:tag name="FILENAME" val=""/>
  <p:tag name="LATEXENGINEID" val="1"/>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60.5224"/>
  <p:tag name="ORIGINALWIDTH" val="504.0703"/>
  <p:tag name="LATEXADDIN" val="\documentclass{article}&#10;\usepackage{amsmath}&#10;\pagestyle{empty}&#10;\begin{document}&#10;$  Q_{p}=\frac{Q_{M}}{n}$&#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81.5254"/>
  <p:tag name="ORIGINALWIDTH" val="853.6191"/>
  <p:tag name="LATEXADDIN" val="\documentclass{article}&#10;\usepackage{amsmath}&#10;\pagestyle{empty}&#10;\begin{document}&#10;$  \bar v_{out_{i}}=\frac{(n-i) Q_{M}}{n A_{M}}$&#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95091</TotalTime>
  <Words>2881</Words>
  <Application>Microsoft Office PowerPoint</Application>
  <PresentationFormat>Widescreen</PresentationFormat>
  <Paragraphs>432</Paragraphs>
  <Slides>48</Slides>
  <Notes>32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Arial</vt:lpstr>
      <vt:lpstr>Book Antiqua</vt:lpstr>
      <vt:lpstr>Calibri</vt:lpstr>
      <vt:lpstr>Candara</vt:lpstr>
      <vt:lpstr>Century Gothic</vt:lpstr>
      <vt:lpstr>Monotype Sorts</vt:lpstr>
      <vt:lpstr>Symbol</vt:lpstr>
      <vt:lpstr>Times New Roman</vt:lpstr>
      <vt:lpstr>Wingdings</vt:lpstr>
      <vt:lpstr>SWOT 2021</vt:lpstr>
      <vt:lpstr>Equation</vt:lpstr>
      <vt:lpstr>Inlet and Outlet Manifolds and Plant Hydraulics</vt:lpstr>
      <vt:lpstr>Why is this important?</vt:lpstr>
      <vt:lpstr>Floc escape at Agalteca (2009)</vt:lpstr>
      <vt:lpstr>Large scale circulation and poor performance is common in sedimentation tanks </vt:lpstr>
      <vt:lpstr>Flow in parallel: Unequal flow division is a waste of resources</vt:lpstr>
      <vt:lpstr>Places we’d like Equal Flow Distribution</vt:lpstr>
      <vt:lpstr>Why does water flow through the clarifier bays?</vt:lpstr>
      <vt:lpstr>Why does water flow through the clarifier bays?</vt:lpstr>
      <vt:lpstr>Clarifier Flow Distribution</vt:lpstr>
      <vt:lpstr>Clarifier Flow Distribution</vt:lpstr>
      <vt:lpstr>Flow Division in OStaRS between layers</vt:lpstr>
      <vt:lpstr>How can we make water split equally between several paths in a manifold?</vt:lpstr>
      <vt:lpstr>4 strategies</vt:lpstr>
      <vt:lpstr>Now some physics: How do you know which way water will flow in a pipe?</vt:lpstr>
      <vt:lpstr>Let’s drop a pipe in a swimming pool Which way does the water flow?</vt:lpstr>
      <vt:lpstr>Piezometric head: no flow</vt:lpstr>
      <vt:lpstr>Piezometric head with flow</vt:lpstr>
      <vt:lpstr>Flow distribution between ports in an inlet manifold</vt:lpstr>
      <vt:lpstr>Change in piezometric head from port 1 to port n (inlet manifold)</vt:lpstr>
      <vt:lpstr>Change in piezometric head from port 1 to port n (outlet manifold)</vt:lpstr>
      <vt:lpstr>Flow Division Analysis for Inlet Manifold (with orifice outlets)</vt:lpstr>
      <vt:lpstr>Solve for the maximum permissible change in piezometric head</vt:lpstr>
      <vt:lpstr>Relationship between port contracted velocity and manifold velocity</vt:lpstr>
      <vt:lpstr>Manifold velocity</vt:lpstr>
      <vt:lpstr>Plot port velocity over manifold velocity as a function of</vt:lpstr>
      <vt:lpstr>Filter Inlet Channel Design</vt:lpstr>
      <vt:lpstr>PowerPoint Presentation</vt:lpstr>
      <vt:lpstr>Manifold Channel</vt:lpstr>
      <vt:lpstr>Open channel side exit weir flow distribution</vt:lpstr>
      <vt:lpstr>Sed Tank as a Circuit: Flow Distribution Challenge</vt:lpstr>
      <vt:lpstr>Manifold flow distribution Including major head loss</vt:lpstr>
      <vt:lpstr>Inlet Manifold</vt:lpstr>
      <vt:lpstr>What is             as a function of n? (sum of the change in piezometric head from expansions)</vt:lpstr>
      <vt:lpstr>Outlet Manifold (Launder)</vt:lpstr>
      <vt:lpstr>Head Loss in a Manifold  (same for inlet or outlet)</vt:lpstr>
      <vt:lpstr>Change in Piezometric Head in an Outlet Manifold</vt:lpstr>
      <vt:lpstr>Change in Piezometric Head in an Inlet Manifold</vt:lpstr>
      <vt:lpstr>Conclusions</vt:lpstr>
      <vt:lpstr>Solution Path</vt:lpstr>
      <vt:lpstr>Launder: Traditional Design Guidelines</vt:lpstr>
      <vt:lpstr>Design Constraints</vt:lpstr>
      <vt:lpstr>Why is the launder diameter so large?</vt:lpstr>
      <vt:lpstr>What is the horizontal velocity above the plate settlers without a launder?</vt:lpstr>
      <vt:lpstr>Approach to Find Port Diameter</vt:lpstr>
      <vt:lpstr>Hydraulic Conclusions</vt:lpstr>
      <vt:lpstr>Nomenclature: a start</vt:lpstr>
      <vt:lpstr>Piezometric head</vt:lpstr>
      <vt:lpstr>Series of m Manifolds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Manifolds</dc:title>
  <dc:creator>Monroe Weber-Shirk</dc:creator>
  <cp:lastModifiedBy>Monroe Weber-Shirk</cp:lastModifiedBy>
  <cp:revision>1372</cp:revision>
  <dcterms:created xsi:type="dcterms:W3CDTF">2008-09-10T15:40:57Z</dcterms:created>
  <dcterms:modified xsi:type="dcterms:W3CDTF">2022-04-14T17:38:26Z</dcterms:modified>
</cp:coreProperties>
</file>